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9" r:id="rId2"/>
    <p:sldId id="258" r:id="rId3"/>
    <p:sldId id="260" r:id="rId4"/>
    <p:sldId id="261" r:id="rId5"/>
    <p:sldId id="262" r:id="rId6"/>
    <p:sldId id="263" r:id="rId7"/>
    <p:sldId id="264" r:id="rId8"/>
    <p:sldId id="267" r:id="rId9"/>
    <p:sldId id="265" r:id="rId10"/>
    <p:sldId id="268" r:id="rId11"/>
    <p:sldId id="266" r:id="rId12"/>
    <p:sldId id="269" r:id="rId13"/>
    <p:sldId id="270" r:id="rId14"/>
    <p:sldId id="272" r:id="rId15"/>
    <p:sldId id="274" r:id="rId16"/>
    <p:sldId id="275" r:id="rId17"/>
    <p:sldId id="276" r:id="rId18"/>
    <p:sldId id="273" r:id="rId19"/>
    <p:sldId id="283" r:id="rId20"/>
    <p:sldId id="277" r:id="rId21"/>
    <p:sldId id="278" r:id="rId22"/>
    <p:sldId id="279" r:id="rId23"/>
    <p:sldId id="280" r:id="rId24"/>
    <p:sldId id="281" r:id="rId25"/>
    <p:sldId id="282" r:id="rId26"/>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36">
          <p15:clr>
            <a:srgbClr val="A4A3A4"/>
          </p15:clr>
        </p15:guide>
        <p15:guide id="2" pos="49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9423"/>
    <a:srgbClr val="86121C"/>
    <a:srgbClr val="141313"/>
    <a:srgbClr val="004378"/>
    <a:srgbClr val="009CD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0213" autoAdjust="0"/>
  </p:normalViewPr>
  <p:slideViewPr>
    <p:cSldViewPr snapToGrid="0" snapToObjects="1">
      <p:cViewPr varScale="1">
        <p:scale>
          <a:sx n="117" d="100"/>
          <a:sy n="117" d="100"/>
        </p:scale>
        <p:origin x="2248" y="184"/>
      </p:cViewPr>
      <p:guideLst>
        <p:guide orient="horz" pos="736"/>
        <p:guide pos="4996"/>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34D62-54F9-F148-A333-02302A61C299}" type="datetimeFigureOut">
              <a:rPr lang="en-DE" smtClean="0"/>
              <a:t>06.09.21</a:t>
            </a:fld>
            <a:endParaRPr lang="en-DE"/>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FBDCA8-7D4B-B94B-BA02-AA7B248914A3}" type="slidenum">
              <a:rPr lang="en-DE" smtClean="0"/>
              <a:t>‹#›</a:t>
            </a:fld>
            <a:endParaRPr lang="en-DE"/>
          </a:p>
        </p:txBody>
      </p:sp>
    </p:spTree>
    <p:extLst>
      <p:ext uri="{BB962C8B-B14F-4D97-AF65-F5344CB8AC3E}">
        <p14:creationId xmlns:p14="http://schemas.microsoft.com/office/powerpoint/2010/main" val="2040670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About 130 TB/day written (source https://</a:t>
            </a:r>
            <a:r>
              <a:rPr lang="en-GB" dirty="0" err="1"/>
              <a:t>www.ecmwf.int</a:t>
            </a:r>
            <a:r>
              <a:rPr lang="en-GB" dirty="0"/>
              <a:t>/sites/default/files/</a:t>
            </a:r>
            <a:r>
              <a:rPr lang="en-GB" dirty="0" err="1"/>
              <a:t>medialibrary</a:t>
            </a:r>
            <a:r>
              <a:rPr lang="en-GB" dirty="0"/>
              <a:t>/2019-01/02_DELLACQUA_INDUSTRYDAY_20190116.f.pdf)</a:t>
            </a:r>
            <a:endParaRPr lang="en-DE" dirty="0"/>
          </a:p>
        </p:txBody>
      </p:sp>
      <p:sp>
        <p:nvSpPr>
          <p:cNvPr id="4" name="Slide Number Placeholder 3"/>
          <p:cNvSpPr>
            <a:spLocks noGrp="1"/>
          </p:cNvSpPr>
          <p:nvPr>
            <p:ph type="sldNum" sz="quarter" idx="5"/>
          </p:nvPr>
        </p:nvSpPr>
        <p:spPr/>
        <p:txBody>
          <a:bodyPr/>
          <a:lstStyle/>
          <a:p>
            <a:fld id="{B7FBDCA8-7D4B-B94B-BA02-AA7B248914A3}" type="slidenum">
              <a:rPr lang="en-DE" smtClean="0"/>
              <a:t>7</a:t>
            </a:fld>
            <a:endParaRPr lang="en-DE"/>
          </a:p>
        </p:txBody>
      </p:sp>
    </p:spTree>
    <p:extLst>
      <p:ext uri="{BB962C8B-B14F-4D97-AF65-F5344CB8AC3E}">
        <p14:creationId xmlns:p14="http://schemas.microsoft.com/office/powerpoint/2010/main" val="2058994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ECMWF routinely processes data from around 90 satellite instruments as part of its operational daily data assimilation and monitoring activities. We receive 800 million observations daily, and 60 million quality-controlled observations are available daily for use in the Integrated Forecasting System (IFS); the vast majority of these are satellite measurements, but ECMWF also benefits from all available observations from non-satellite sources, including surface-based and aircraft reports.</a:t>
            </a:r>
            <a:endParaRPr lang="en-DE" dirty="0"/>
          </a:p>
        </p:txBody>
      </p:sp>
      <p:sp>
        <p:nvSpPr>
          <p:cNvPr id="4" name="Slide Number Placeholder 3"/>
          <p:cNvSpPr>
            <a:spLocks noGrp="1"/>
          </p:cNvSpPr>
          <p:nvPr>
            <p:ph type="sldNum" sz="quarter" idx="5"/>
          </p:nvPr>
        </p:nvSpPr>
        <p:spPr/>
        <p:txBody>
          <a:bodyPr/>
          <a:lstStyle/>
          <a:p>
            <a:fld id="{B7FBDCA8-7D4B-B94B-BA02-AA7B248914A3}" type="slidenum">
              <a:rPr lang="en-DE" smtClean="0"/>
              <a:t>8</a:t>
            </a:fld>
            <a:endParaRPr lang="en-DE"/>
          </a:p>
        </p:txBody>
      </p:sp>
    </p:spTree>
    <p:extLst>
      <p:ext uri="{BB962C8B-B14F-4D97-AF65-F5344CB8AC3E}">
        <p14:creationId xmlns:p14="http://schemas.microsoft.com/office/powerpoint/2010/main" val="1901770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12" name="Bild 11" descr="Logo_AWI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8587" y="456155"/>
            <a:ext cx="2621832" cy="379909"/>
          </a:xfrm>
          <a:prstGeom prst="rect">
            <a:avLst/>
          </a:prstGeom>
        </p:spPr>
      </p:pic>
      <p:cxnSp>
        <p:nvCxnSpPr>
          <p:cNvPr id="6" name="Gerade Verbindung 5"/>
          <p:cNvCxnSpPr/>
          <p:nvPr userDrawn="1"/>
        </p:nvCxnSpPr>
        <p:spPr>
          <a:xfrm>
            <a:off x="418689" y="996905"/>
            <a:ext cx="8361730" cy="0"/>
          </a:xfrm>
          <a:prstGeom prst="line">
            <a:avLst/>
          </a:prstGeom>
          <a:ln w="317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pic>
        <p:nvPicPr>
          <p:cNvPr id="5" name="Bild 4"/>
          <p:cNvPicPr>
            <a:picLocks noChangeAspect="1"/>
          </p:cNvPicPr>
          <p:nvPr userDrawn="1"/>
        </p:nvPicPr>
        <p:blipFill>
          <a:blip r:embed="rId3"/>
          <a:stretch>
            <a:fillRect/>
          </a:stretch>
        </p:blipFill>
        <p:spPr>
          <a:xfrm>
            <a:off x="7207962" y="6376176"/>
            <a:ext cx="1171864" cy="154776"/>
          </a:xfrm>
          <a:prstGeom prst="rect">
            <a:avLst/>
          </a:prstGeom>
        </p:spPr>
      </p:pic>
      <p:sp>
        <p:nvSpPr>
          <p:cNvPr id="7" name="Titel 1"/>
          <p:cNvSpPr>
            <a:spLocks noGrp="1"/>
          </p:cNvSpPr>
          <p:nvPr>
            <p:ph type="ctrTitle"/>
          </p:nvPr>
        </p:nvSpPr>
        <p:spPr>
          <a:xfrm>
            <a:off x="323218" y="376924"/>
            <a:ext cx="8457201" cy="619981"/>
          </a:xfrm>
          <a:prstGeom prst="rect">
            <a:avLst/>
          </a:prstGeom>
        </p:spPr>
        <p:txBody>
          <a:bodyPr anchor="t"/>
          <a:lstStyle/>
          <a:p>
            <a:r>
              <a:rPr lang="de-DE" dirty="0"/>
              <a:t>Mastertitelformat bearbeiten</a:t>
            </a:r>
          </a:p>
        </p:txBody>
      </p:sp>
      <p:pic>
        <p:nvPicPr>
          <p:cNvPr id="1026" name="Picture 2" descr="Alt text">
            <a:extLst>
              <a:ext uri="{FF2B5EF4-FFF2-40B4-BE49-F238E27FC236}">
                <a16:creationId xmlns:a16="http://schemas.microsoft.com/office/drawing/2014/main" id="{CBCE8EDC-D1C4-8146-9019-84AF6E3B84C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8689" y="6153461"/>
            <a:ext cx="2204186" cy="445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438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323218" y="376924"/>
            <a:ext cx="8457201" cy="619981"/>
          </a:xfrm>
          <a:prstGeom prst="rect">
            <a:avLst/>
          </a:prstGeom>
        </p:spPr>
        <p:txBody>
          <a:bodyPr anchor="t"/>
          <a:lstStyle/>
          <a:p>
            <a:r>
              <a:rPr lang="de-DE" dirty="0"/>
              <a:t>Mastertitelformat bearbeiten</a:t>
            </a:r>
          </a:p>
        </p:txBody>
      </p:sp>
      <p:cxnSp>
        <p:nvCxnSpPr>
          <p:cNvPr id="15" name="Gerade Verbindung 14"/>
          <p:cNvCxnSpPr/>
          <p:nvPr userDrawn="1"/>
        </p:nvCxnSpPr>
        <p:spPr>
          <a:xfrm>
            <a:off x="418689" y="996905"/>
            <a:ext cx="8361730" cy="0"/>
          </a:xfrm>
          <a:prstGeom prst="line">
            <a:avLst/>
          </a:prstGeom>
          <a:ln w="317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pic>
        <p:nvPicPr>
          <p:cNvPr id="16" name="Bild 15" descr="AWI_WortBildmarke_Farb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03068" y="417661"/>
            <a:ext cx="1090955" cy="486839"/>
          </a:xfrm>
          <a:prstGeom prst="rect">
            <a:avLst/>
          </a:prstGeom>
        </p:spPr>
      </p:pic>
      <p:pic>
        <p:nvPicPr>
          <p:cNvPr id="10" name="Bild 9"/>
          <p:cNvPicPr>
            <a:picLocks noChangeAspect="1"/>
          </p:cNvPicPr>
          <p:nvPr userDrawn="1"/>
        </p:nvPicPr>
        <p:blipFill>
          <a:blip r:embed="rId3"/>
          <a:stretch>
            <a:fillRect/>
          </a:stretch>
        </p:blipFill>
        <p:spPr>
          <a:xfrm>
            <a:off x="7660257" y="6641796"/>
            <a:ext cx="954575" cy="126077"/>
          </a:xfrm>
          <a:prstGeom prst="rect">
            <a:avLst/>
          </a:prstGeom>
        </p:spPr>
      </p:pic>
      <p:pic>
        <p:nvPicPr>
          <p:cNvPr id="9" name="Picture 2" descr="Alt text">
            <a:extLst>
              <a:ext uri="{FF2B5EF4-FFF2-40B4-BE49-F238E27FC236}">
                <a16:creationId xmlns:a16="http://schemas.microsoft.com/office/drawing/2014/main" id="{60907A69-5AFF-D24B-8EE3-8D7B142C92D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0304" y="6322444"/>
            <a:ext cx="2204186" cy="445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4380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umsplatzhalter 3"/>
          <p:cNvSpPr>
            <a:spLocks noGrp="1"/>
          </p:cNvSpPr>
          <p:nvPr>
            <p:ph type="dt" sz="half" idx="2"/>
          </p:nvPr>
        </p:nvSpPr>
        <p:spPr>
          <a:xfrm>
            <a:off x="457200" y="6550156"/>
            <a:ext cx="812822" cy="307844"/>
          </a:xfrm>
          <a:prstGeom prst="rect">
            <a:avLst/>
          </a:prstGeom>
        </p:spPr>
        <p:txBody>
          <a:bodyPr vert="horz" lIns="91440" tIns="45720" rIns="91440" bIns="45720" rtlCol="0" anchor="ctr"/>
          <a:lstStyle>
            <a:lvl1pPr algn="l">
              <a:defRPr sz="900">
                <a:solidFill>
                  <a:schemeClr val="tx1">
                    <a:tint val="75000"/>
                  </a:schemeClr>
                </a:solidFill>
              </a:defRPr>
            </a:lvl1pPr>
          </a:lstStyle>
          <a:p>
            <a:fld id="{1B58D566-8D13-5C43-8939-614299B6941B}" type="datetimeFigureOut">
              <a:rPr lang="de-DE" smtClean="0"/>
              <a:pPr/>
              <a:t>06.09.21</a:t>
            </a:fld>
            <a:endParaRPr lang="de-DE"/>
          </a:p>
        </p:txBody>
      </p:sp>
      <p:sp>
        <p:nvSpPr>
          <p:cNvPr id="5" name="Fußzeilenplatzhalter 4"/>
          <p:cNvSpPr>
            <a:spLocks noGrp="1"/>
          </p:cNvSpPr>
          <p:nvPr>
            <p:ph type="ftr" sz="quarter" idx="3"/>
          </p:nvPr>
        </p:nvSpPr>
        <p:spPr>
          <a:xfrm>
            <a:off x="1270022" y="6550156"/>
            <a:ext cx="5711878" cy="307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de-DE" dirty="0"/>
          </a:p>
        </p:txBody>
      </p:sp>
    </p:spTree>
    <p:extLst>
      <p:ext uri="{BB962C8B-B14F-4D97-AF65-F5344CB8AC3E}">
        <p14:creationId xmlns:p14="http://schemas.microsoft.com/office/powerpoint/2010/main" val="2286271697"/>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457200" rtl="0" eaLnBrk="1" latinLnBrk="0" hangingPunct="1">
        <a:spcBef>
          <a:spcPct val="0"/>
        </a:spcBef>
        <a:buNone/>
        <a:defRPr sz="3200" b="1" i="0" kern="1200">
          <a:solidFill>
            <a:schemeClr val="tx1">
              <a:lumMod val="75000"/>
              <a:lumOff val="25000"/>
            </a:schemeClr>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171700" indent="-3429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dwd.de/EN/ourservices/opendata/opendata.html" TargetMode="External"/><Relationship Id="rId2" Type="http://schemas.openxmlformats.org/officeDocument/2006/relationships/hyperlink" Target="https://apps.ecmwf.int/webapps/opencharts/?facets=%7B%22Product%20type%22%3A%5B%22High%20resolution%20forecast%20%28HRES%29%22%5D%7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ssd.copernicus.org/articles/12/1179/2020/" TargetMode="Externa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jpeg"/><Relationship Id="rId4" Type="http://schemas.openxmlformats.org/officeDocument/2006/relationships/hyperlink" Target="https://www.wral.com/first-weather-satellite-launched-this-day-in-1960/18297849/"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jra.kishou.go.jp/JRA-55/index_en.html#quality" TargetMode="External"/><Relationship Id="rId2" Type="http://schemas.openxmlformats.org/officeDocument/2006/relationships/hyperlink" Target="https://cds.climate.copernicus.eu/cdsapp#!/home" TargetMode="External"/><Relationship Id="rId1" Type="http://schemas.openxmlformats.org/officeDocument/2006/relationships/slideLayout" Target="../slideLayouts/slideLayout2.xml"/><Relationship Id="rId6" Type="http://schemas.openxmlformats.org/officeDocument/2006/relationships/hyperlink" Target="https://climatedataguide.ucar.edu/climate-data/atmospheric-reanalysis-overview-comparison-tables" TargetMode="External"/><Relationship Id="rId5" Type="http://schemas.openxmlformats.org/officeDocument/2006/relationships/hyperlink" Target="https://reanalyses.org/atmosphere/overview-current-atmospheric-reanalyses" TargetMode="External"/><Relationship Id="rId4" Type="http://schemas.openxmlformats.org/officeDocument/2006/relationships/hyperlink" Target="https://psl.noaa.gov/data/gridded/data.ncep.reanalysi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news.mit.edu/2018/new-climate-modeling-alliance-clima-1212"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sgf-data.dkrz.de/projects/esgf-dkrz/" TargetMode="External"/><Relationship Id="rId2" Type="http://schemas.openxmlformats.org/officeDocument/2006/relationships/hyperlink" Target="https://www.wcrp-climate.org/wgcm-cmi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psl.noaa.gov/data/gridded/data.ncep.reanalysis.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dyork.github.io/python-oceanography-lesson/17-Intro-NetCDF/index.htm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koldunovn/DT_model_dat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giss.nasa.gov/tools/panoply/download/" TargetMode="External"/><Relationship Id="rId2" Type="http://schemas.openxmlformats.org/officeDocument/2006/relationships/hyperlink" Target="http://cirrus.ucsd.edu/ncview/" TargetMode="External"/><Relationship Id="rId1" Type="http://schemas.openxmlformats.org/officeDocument/2006/relationships/slideLayout" Target="../slideLayouts/slideLayout2.xml"/><Relationship Id="rId5" Type="http://schemas.openxmlformats.org/officeDocument/2006/relationships/hyperlink" Target="http://nco.sourceforge.net/" TargetMode="External"/><Relationship Id="rId4" Type="http://schemas.openxmlformats.org/officeDocument/2006/relationships/hyperlink" Target="https://code.mpimet.mpg.de/projects/cdo/"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unidata.ucar.edu/software/netcdf/conventions.html" TargetMode="External"/><Relationship Id="rId2" Type="http://schemas.openxmlformats.org/officeDocument/2006/relationships/hyperlink" Target="https://cfconventions.or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PCMDI/cmip6-cmor-tables" TargetMode="External"/><Relationship Id="rId2" Type="http://schemas.openxmlformats.org/officeDocument/2006/relationships/hyperlink" Target="https://esgf-data.dkrz.de/projects/esgf-dkrz/"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esgf-data.dkrz.de/projects/esgf-dkrz/"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nikolay.koldunov.ne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D4E1D6-DE2A-DE49-9482-C4E10C965447}"/>
              </a:ext>
            </a:extLst>
          </p:cNvPr>
          <p:cNvSpPr/>
          <p:nvPr/>
        </p:nvSpPr>
        <p:spPr>
          <a:xfrm>
            <a:off x="1152121" y="1471978"/>
            <a:ext cx="6839758" cy="707886"/>
          </a:xfrm>
          <a:prstGeom prst="rect">
            <a:avLst/>
          </a:prstGeom>
        </p:spPr>
        <p:txBody>
          <a:bodyPr wrap="none">
            <a:spAutoFit/>
          </a:bodyPr>
          <a:lstStyle/>
          <a:p>
            <a:r>
              <a:rPr lang="en-GB" sz="4000" dirty="0">
                <a:solidFill>
                  <a:srgbClr val="00326D"/>
                </a:solidFill>
                <a:latin typeface="SharpSansWeb-Bold"/>
              </a:rPr>
              <a:t>OT-ST-WS-08 | Data preparation</a:t>
            </a:r>
            <a:endParaRPr lang="en-GB" sz="4000" b="0" i="0" dirty="0">
              <a:solidFill>
                <a:srgbClr val="00326D"/>
              </a:solidFill>
              <a:effectLst/>
              <a:latin typeface="SharpSansWeb-Bold"/>
            </a:endParaRPr>
          </a:p>
        </p:txBody>
      </p:sp>
      <p:sp>
        <p:nvSpPr>
          <p:cNvPr id="3" name="Rectangle 2">
            <a:extLst>
              <a:ext uri="{FF2B5EF4-FFF2-40B4-BE49-F238E27FC236}">
                <a16:creationId xmlns:a16="http://schemas.microsoft.com/office/drawing/2014/main" id="{CBDAD45C-6010-E64B-BD74-B6B2F9287542}"/>
              </a:ext>
            </a:extLst>
          </p:cNvPr>
          <p:cNvSpPr/>
          <p:nvPr/>
        </p:nvSpPr>
        <p:spPr>
          <a:xfrm>
            <a:off x="1065660" y="3221756"/>
            <a:ext cx="7240893" cy="584775"/>
          </a:xfrm>
          <a:prstGeom prst="rect">
            <a:avLst/>
          </a:prstGeom>
        </p:spPr>
        <p:txBody>
          <a:bodyPr wrap="none">
            <a:spAutoFit/>
          </a:bodyPr>
          <a:lstStyle/>
          <a:p>
            <a:r>
              <a:rPr lang="en-GB" sz="3200" dirty="0">
                <a:solidFill>
                  <a:srgbClr val="00326D"/>
                </a:solidFill>
                <a:latin typeface="SharpSansWeb-Bold"/>
              </a:rPr>
              <a:t>2. Climate model data (Nikolay </a:t>
            </a:r>
            <a:r>
              <a:rPr lang="en-GB" sz="3200" dirty="0" err="1">
                <a:solidFill>
                  <a:srgbClr val="00326D"/>
                </a:solidFill>
                <a:latin typeface="SharpSansWeb-Bold"/>
              </a:rPr>
              <a:t>Koldunov</a:t>
            </a:r>
            <a:r>
              <a:rPr lang="en-GB" sz="3200" dirty="0">
                <a:solidFill>
                  <a:srgbClr val="00326D"/>
                </a:solidFill>
                <a:latin typeface="SharpSansWeb-Bold"/>
              </a:rPr>
              <a:t>)</a:t>
            </a:r>
            <a:endParaRPr lang="en-GB" sz="3200" i="0" dirty="0">
              <a:solidFill>
                <a:srgbClr val="00326D"/>
              </a:solidFill>
              <a:effectLst/>
              <a:latin typeface="SharpSansWeb-Bold"/>
            </a:endParaRPr>
          </a:p>
        </p:txBody>
      </p:sp>
    </p:spTree>
    <p:extLst>
      <p:ext uri="{BB962C8B-B14F-4D97-AF65-F5344CB8AC3E}">
        <p14:creationId xmlns:p14="http://schemas.microsoft.com/office/powerpoint/2010/main" val="3610704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r>
              <a:rPr lang="de-DE" dirty="0"/>
              <a:t>Demo</a:t>
            </a:r>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sp>
        <p:nvSpPr>
          <p:cNvPr id="3" name="Rectangle 2">
            <a:extLst>
              <a:ext uri="{FF2B5EF4-FFF2-40B4-BE49-F238E27FC236}">
                <a16:creationId xmlns:a16="http://schemas.microsoft.com/office/drawing/2014/main" id="{60BF2380-5295-C54D-BCC6-612F4BB49EEF}"/>
              </a:ext>
            </a:extLst>
          </p:cNvPr>
          <p:cNvSpPr/>
          <p:nvPr/>
        </p:nvSpPr>
        <p:spPr>
          <a:xfrm>
            <a:off x="601053" y="1752070"/>
            <a:ext cx="4930952" cy="369332"/>
          </a:xfrm>
          <a:prstGeom prst="rect">
            <a:avLst/>
          </a:prstGeom>
        </p:spPr>
        <p:txBody>
          <a:bodyPr wrap="square">
            <a:spAutoFit/>
          </a:bodyPr>
          <a:lstStyle/>
          <a:p>
            <a:r>
              <a:rPr lang="en-DE" dirty="0">
                <a:hlinkClick r:id="rId2"/>
              </a:rPr>
              <a:t>https://apps.ecmwf.int/webapps/opencharts</a:t>
            </a:r>
            <a:endParaRPr lang="en-DE" dirty="0"/>
          </a:p>
        </p:txBody>
      </p:sp>
      <p:sp>
        <p:nvSpPr>
          <p:cNvPr id="6" name="TextBox 5">
            <a:extLst>
              <a:ext uri="{FF2B5EF4-FFF2-40B4-BE49-F238E27FC236}">
                <a16:creationId xmlns:a16="http://schemas.microsoft.com/office/drawing/2014/main" id="{3E745C36-A83F-E042-A4B1-E61716433A1D}"/>
              </a:ext>
            </a:extLst>
          </p:cNvPr>
          <p:cNvSpPr txBox="1"/>
          <p:nvPr/>
        </p:nvSpPr>
        <p:spPr>
          <a:xfrm>
            <a:off x="601053" y="1260901"/>
            <a:ext cx="2762295" cy="369332"/>
          </a:xfrm>
          <a:prstGeom prst="rect">
            <a:avLst/>
          </a:prstGeom>
          <a:noFill/>
        </p:spPr>
        <p:txBody>
          <a:bodyPr wrap="none" rtlCol="0">
            <a:spAutoFit/>
          </a:bodyPr>
          <a:lstStyle/>
          <a:p>
            <a:r>
              <a:rPr lang="en-DE" dirty="0"/>
              <a:t>Open plots from ECMWF</a:t>
            </a:r>
          </a:p>
        </p:txBody>
      </p:sp>
      <p:sp>
        <p:nvSpPr>
          <p:cNvPr id="7" name="TextBox 6">
            <a:extLst>
              <a:ext uri="{FF2B5EF4-FFF2-40B4-BE49-F238E27FC236}">
                <a16:creationId xmlns:a16="http://schemas.microsoft.com/office/drawing/2014/main" id="{7EFAA4C9-60D9-8A43-9479-EF226D3351D6}"/>
              </a:ext>
            </a:extLst>
          </p:cNvPr>
          <p:cNvSpPr txBox="1"/>
          <p:nvPr/>
        </p:nvSpPr>
        <p:spPr>
          <a:xfrm>
            <a:off x="601053" y="2623457"/>
            <a:ext cx="6417206" cy="923330"/>
          </a:xfrm>
          <a:prstGeom prst="rect">
            <a:avLst/>
          </a:prstGeom>
          <a:noFill/>
        </p:spPr>
        <p:txBody>
          <a:bodyPr wrap="none" rtlCol="0">
            <a:spAutoFit/>
          </a:bodyPr>
          <a:lstStyle/>
          <a:p>
            <a:r>
              <a:rPr lang="en-DE" dirty="0"/>
              <a:t>DWD open data server</a:t>
            </a:r>
          </a:p>
          <a:p>
            <a:endParaRPr lang="en-DE" dirty="0"/>
          </a:p>
          <a:p>
            <a:r>
              <a:rPr lang="en-GB" dirty="0">
                <a:hlinkClick r:id="rId3"/>
              </a:rPr>
              <a:t>https://www.dwd.de/EN/ourservices/opendata/opendata.html</a:t>
            </a:r>
            <a:r>
              <a:rPr lang="en-GB" dirty="0"/>
              <a:t> </a:t>
            </a:r>
            <a:endParaRPr lang="en-DE" dirty="0"/>
          </a:p>
        </p:txBody>
      </p:sp>
    </p:spTree>
    <p:extLst>
      <p:ext uri="{BB962C8B-B14F-4D97-AF65-F5344CB8AC3E}">
        <p14:creationId xmlns:p14="http://schemas.microsoft.com/office/powerpoint/2010/main" val="3364085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r>
              <a:rPr lang="de-DE" dirty="0" err="1"/>
              <a:t>Reanalysis</a:t>
            </a:r>
            <a:endParaRPr lang="de-DE" dirty="0"/>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sp>
        <p:nvSpPr>
          <p:cNvPr id="5" name="Rectangle 4">
            <a:extLst>
              <a:ext uri="{FF2B5EF4-FFF2-40B4-BE49-F238E27FC236}">
                <a16:creationId xmlns:a16="http://schemas.microsoft.com/office/drawing/2014/main" id="{602726CE-FE89-8C4F-81C9-473C1DC03B73}"/>
              </a:ext>
            </a:extLst>
          </p:cNvPr>
          <p:cNvSpPr/>
          <p:nvPr/>
        </p:nvSpPr>
        <p:spPr>
          <a:xfrm>
            <a:off x="436880" y="1121956"/>
            <a:ext cx="8199120" cy="646331"/>
          </a:xfrm>
          <a:prstGeom prst="rect">
            <a:avLst/>
          </a:prstGeom>
        </p:spPr>
        <p:txBody>
          <a:bodyPr wrap="square">
            <a:spAutoFit/>
          </a:bodyPr>
          <a:lstStyle/>
          <a:p>
            <a:r>
              <a:rPr lang="en-GB" dirty="0">
                <a:solidFill>
                  <a:srgbClr val="212529"/>
                </a:solidFill>
                <a:latin typeface="Lato"/>
              </a:rPr>
              <a:t>Climate reanalyses combine past observations with models to generate consistent time series of multiple climate variables. </a:t>
            </a:r>
            <a:endParaRPr lang="en-DE" dirty="0"/>
          </a:p>
        </p:txBody>
      </p:sp>
      <p:pic>
        <p:nvPicPr>
          <p:cNvPr id="6146" name="Picture 2">
            <a:extLst>
              <a:ext uri="{FF2B5EF4-FFF2-40B4-BE49-F238E27FC236}">
                <a16:creationId xmlns:a16="http://schemas.microsoft.com/office/drawing/2014/main" id="{6C6BBF1A-F163-D240-B5AF-B850479B2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19" y="1907216"/>
            <a:ext cx="2612571" cy="1688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CDE8599-4D80-114E-8AB9-CD72540A14FF}"/>
              </a:ext>
            </a:extLst>
          </p:cNvPr>
          <p:cNvSpPr txBox="1"/>
          <p:nvPr/>
        </p:nvSpPr>
        <p:spPr>
          <a:xfrm>
            <a:off x="217714" y="5757407"/>
            <a:ext cx="8553753" cy="461665"/>
          </a:xfrm>
          <a:prstGeom prst="rect">
            <a:avLst/>
          </a:prstGeom>
          <a:noFill/>
        </p:spPr>
        <p:txBody>
          <a:bodyPr wrap="square" rtlCol="0">
            <a:spAutoFit/>
          </a:bodyPr>
          <a:lstStyle/>
          <a:p>
            <a:r>
              <a:rPr lang="en-GB" sz="1200" dirty="0"/>
              <a:t>S</a:t>
            </a:r>
            <a:r>
              <a:rPr lang="en-DE" sz="1200" dirty="0"/>
              <a:t>ources: </a:t>
            </a:r>
            <a:r>
              <a:rPr lang="en-GB" sz="1200" dirty="0">
                <a:hlinkClick r:id="rId3"/>
              </a:rPr>
              <a:t>https://essd.copernicus.org/articles/12/1179/2020/</a:t>
            </a:r>
            <a:r>
              <a:rPr lang="en-GB" sz="1200" dirty="0"/>
              <a:t> </a:t>
            </a:r>
            <a:r>
              <a:rPr lang="en-GB" sz="1200" dirty="0">
                <a:hlinkClick r:id="rId4"/>
              </a:rPr>
              <a:t>https://www.wral.com/first-weather-satellite-launched-this-day-in-1960/18297849/</a:t>
            </a:r>
            <a:r>
              <a:rPr lang="en-GB" sz="1200" dirty="0"/>
              <a:t> </a:t>
            </a:r>
            <a:endParaRPr lang="en-DE" sz="1200" dirty="0"/>
          </a:p>
        </p:txBody>
      </p:sp>
      <p:pic>
        <p:nvPicPr>
          <p:cNvPr id="6148" name="Picture 4" descr="First weather satellite launched this day in 1960">
            <a:extLst>
              <a:ext uri="{FF2B5EF4-FFF2-40B4-BE49-F238E27FC236}">
                <a16:creationId xmlns:a16="http://schemas.microsoft.com/office/drawing/2014/main" id="{948EA691-F7D2-E64A-BB58-9B6FADEA5A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 y="3965658"/>
            <a:ext cx="2790371" cy="15695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28A74CB-3E1D-A841-B475-A271E4E904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2019" y="2013857"/>
            <a:ext cx="3806677" cy="336089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28DAAC29-81D9-CE47-84CA-C5DBDE9539A3}"/>
              </a:ext>
            </a:extLst>
          </p:cNvPr>
          <p:cNvCxnSpPr>
            <a:stCxn id="6146" idx="3"/>
          </p:cNvCxnSpPr>
          <p:nvPr/>
        </p:nvCxnSpPr>
        <p:spPr>
          <a:xfrm>
            <a:off x="2961190" y="2751539"/>
            <a:ext cx="1610810" cy="6774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F7AFB71-0CC8-5444-A760-DF5E69A437E3}"/>
              </a:ext>
            </a:extLst>
          </p:cNvPr>
          <p:cNvCxnSpPr>
            <a:stCxn id="6148" idx="3"/>
          </p:cNvCxnSpPr>
          <p:nvPr/>
        </p:nvCxnSpPr>
        <p:spPr>
          <a:xfrm flipV="1">
            <a:off x="3120571" y="3853543"/>
            <a:ext cx="1571448" cy="8969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7893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r>
              <a:rPr lang="de-DE" dirty="0" err="1"/>
              <a:t>Reanalysis</a:t>
            </a:r>
            <a:endParaRPr lang="de-DE" dirty="0"/>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sp>
        <p:nvSpPr>
          <p:cNvPr id="3" name="Rectangle 2">
            <a:extLst>
              <a:ext uri="{FF2B5EF4-FFF2-40B4-BE49-F238E27FC236}">
                <a16:creationId xmlns:a16="http://schemas.microsoft.com/office/drawing/2014/main" id="{37757DF3-1E6C-894F-8FF2-1CEB1563FE15}"/>
              </a:ext>
            </a:extLst>
          </p:cNvPr>
          <p:cNvSpPr/>
          <p:nvPr/>
        </p:nvSpPr>
        <p:spPr>
          <a:xfrm>
            <a:off x="1088572" y="3541264"/>
            <a:ext cx="7282542" cy="1754326"/>
          </a:xfrm>
          <a:prstGeom prst="rect">
            <a:avLst/>
          </a:prstGeom>
        </p:spPr>
        <p:txBody>
          <a:bodyPr wrap="square">
            <a:spAutoFit/>
          </a:bodyPr>
          <a:lstStyle/>
          <a:p>
            <a:r>
              <a:rPr lang="en-DE" dirty="0"/>
              <a:t>ERA5: </a:t>
            </a:r>
            <a:r>
              <a:rPr lang="en-DE" dirty="0">
                <a:hlinkClick r:id="rId2"/>
              </a:rPr>
              <a:t>https://cds.climate.copernicus.eu/cdsapp#!/home</a:t>
            </a:r>
            <a:endParaRPr lang="en-DE" dirty="0"/>
          </a:p>
          <a:p>
            <a:r>
              <a:rPr lang="en-GB" dirty="0"/>
              <a:t>JRA-55: </a:t>
            </a:r>
            <a:r>
              <a:rPr lang="en-GB" dirty="0">
                <a:hlinkClick r:id="rId3"/>
              </a:rPr>
              <a:t>https://jra.kishou.go.jp/JRA-55/index_en.html#quality</a:t>
            </a:r>
            <a:r>
              <a:rPr lang="en-GB" dirty="0"/>
              <a:t> </a:t>
            </a:r>
          </a:p>
          <a:p>
            <a:r>
              <a:rPr lang="en-GB" dirty="0"/>
              <a:t>NCEP/NCAR Reanalysis I: </a:t>
            </a:r>
            <a:r>
              <a:rPr lang="en-GB" dirty="0">
                <a:hlinkClick r:id="rId4"/>
              </a:rPr>
              <a:t>https://psl.noaa.gov/data/gridded/data.ncep.reanalysis.html</a:t>
            </a:r>
            <a:r>
              <a:rPr lang="en-GB" dirty="0"/>
              <a:t> </a:t>
            </a:r>
          </a:p>
          <a:p>
            <a:r>
              <a:rPr lang="en-DE" dirty="0"/>
              <a:t> </a:t>
            </a:r>
          </a:p>
          <a:p>
            <a:endParaRPr lang="en-DE" dirty="0"/>
          </a:p>
        </p:txBody>
      </p:sp>
      <p:sp>
        <p:nvSpPr>
          <p:cNvPr id="5" name="TextBox 4">
            <a:extLst>
              <a:ext uri="{FF2B5EF4-FFF2-40B4-BE49-F238E27FC236}">
                <a16:creationId xmlns:a16="http://schemas.microsoft.com/office/drawing/2014/main" id="{386B7060-92C5-D045-B87E-0EFF62F1F753}"/>
              </a:ext>
            </a:extLst>
          </p:cNvPr>
          <p:cNvSpPr txBox="1"/>
          <p:nvPr/>
        </p:nvSpPr>
        <p:spPr>
          <a:xfrm>
            <a:off x="348619" y="1163978"/>
            <a:ext cx="8632095" cy="1477328"/>
          </a:xfrm>
          <a:prstGeom prst="rect">
            <a:avLst/>
          </a:prstGeom>
          <a:noFill/>
        </p:spPr>
        <p:txBody>
          <a:bodyPr wrap="square" rtlCol="0">
            <a:spAutoFit/>
          </a:bodyPr>
          <a:lstStyle/>
          <a:p>
            <a:r>
              <a:rPr lang="en-DE" dirty="0"/>
              <a:t>Good overview of what is available:</a:t>
            </a:r>
          </a:p>
          <a:p>
            <a:r>
              <a:rPr lang="en-GB" dirty="0">
                <a:hlinkClick r:id="rId5"/>
              </a:rPr>
              <a:t>https://reanalyses.org/atmosphere/overview-current-atmospheric-reanalyses</a:t>
            </a:r>
            <a:endParaRPr lang="en-GB" dirty="0"/>
          </a:p>
          <a:p>
            <a:endParaRPr lang="en-GB" dirty="0"/>
          </a:p>
          <a:p>
            <a:r>
              <a:rPr lang="en-GB" dirty="0"/>
              <a:t>Comparison table </a:t>
            </a:r>
            <a:r>
              <a:rPr lang="en-GB" dirty="0">
                <a:hlinkClick r:id="rId6"/>
              </a:rPr>
              <a:t>https://climatedataguide.ucar.edu/climate-data/atmospheric-reanalysis-overview-comparison-tables</a:t>
            </a:r>
            <a:r>
              <a:rPr lang="en-GB" dirty="0"/>
              <a:t>  </a:t>
            </a:r>
            <a:endParaRPr lang="en-DE" dirty="0"/>
          </a:p>
        </p:txBody>
      </p:sp>
      <p:sp>
        <p:nvSpPr>
          <p:cNvPr id="6" name="TextBox 5">
            <a:extLst>
              <a:ext uri="{FF2B5EF4-FFF2-40B4-BE49-F238E27FC236}">
                <a16:creationId xmlns:a16="http://schemas.microsoft.com/office/drawing/2014/main" id="{E3091290-E51F-6A4A-A3B6-818F611037ED}"/>
              </a:ext>
            </a:extLst>
          </p:cNvPr>
          <p:cNvSpPr txBox="1"/>
          <p:nvPr/>
        </p:nvSpPr>
        <p:spPr>
          <a:xfrm>
            <a:off x="2220487" y="2992505"/>
            <a:ext cx="3853940" cy="369332"/>
          </a:xfrm>
          <a:prstGeom prst="rect">
            <a:avLst/>
          </a:prstGeom>
          <a:noFill/>
        </p:spPr>
        <p:txBody>
          <a:bodyPr wrap="none" rtlCol="0">
            <a:spAutoFit/>
          </a:bodyPr>
          <a:lstStyle/>
          <a:p>
            <a:r>
              <a:rPr lang="en-DE" dirty="0"/>
              <a:t>Most famous ones (in my bouble </a:t>
            </a:r>
            <a:r>
              <a:rPr lang="en-DE" dirty="0">
                <a:sym typeface="Wingdings" pitchFamily="2" charset="2"/>
              </a:rPr>
              <a:t></a:t>
            </a:r>
            <a:r>
              <a:rPr lang="en-DE" dirty="0"/>
              <a:t>)</a:t>
            </a:r>
          </a:p>
        </p:txBody>
      </p:sp>
    </p:spTree>
    <p:extLst>
      <p:ext uri="{BB962C8B-B14F-4D97-AF65-F5344CB8AC3E}">
        <p14:creationId xmlns:p14="http://schemas.microsoft.com/office/powerpoint/2010/main" val="1285679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r>
              <a:rPr lang="de-DE" dirty="0"/>
              <a:t>Demo</a:t>
            </a:r>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sp>
        <p:nvSpPr>
          <p:cNvPr id="5" name="TextBox 4">
            <a:extLst>
              <a:ext uri="{FF2B5EF4-FFF2-40B4-BE49-F238E27FC236}">
                <a16:creationId xmlns:a16="http://schemas.microsoft.com/office/drawing/2014/main" id="{8B976B7A-BCA7-0D46-B431-76C5830F1E95}"/>
              </a:ext>
            </a:extLst>
          </p:cNvPr>
          <p:cNvSpPr txBox="1"/>
          <p:nvPr/>
        </p:nvSpPr>
        <p:spPr>
          <a:xfrm>
            <a:off x="1731604" y="1452933"/>
            <a:ext cx="5079276" cy="369332"/>
          </a:xfrm>
          <a:prstGeom prst="rect">
            <a:avLst/>
          </a:prstGeom>
          <a:noFill/>
        </p:spPr>
        <p:txBody>
          <a:bodyPr wrap="none" rtlCol="0">
            <a:spAutoFit/>
          </a:bodyPr>
          <a:lstStyle/>
          <a:p>
            <a:r>
              <a:rPr lang="en-DE" dirty="0"/>
              <a:t>Interactive work with NCEP and then with ERA5</a:t>
            </a:r>
          </a:p>
        </p:txBody>
      </p:sp>
      <p:sp>
        <p:nvSpPr>
          <p:cNvPr id="3" name="TextBox 2">
            <a:extLst>
              <a:ext uri="{FF2B5EF4-FFF2-40B4-BE49-F238E27FC236}">
                <a16:creationId xmlns:a16="http://schemas.microsoft.com/office/drawing/2014/main" id="{D30A7863-E98D-8E4B-9574-1D630D4865BE}"/>
              </a:ext>
            </a:extLst>
          </p:cNvPr>
          <p:cNvSpPr txBox="1"/>
          <p:nvPr/>
        </p:nvSpPr>
        <p:spPr>
          <a:xfrm>
            <a:off x="1328833" y="2278293"/>
            <a:ext cx="6246262" cy="369332"/>
          </a:xfrm>
          <a:prstGeom prst="rect">
            <a:avLst/>
          </a:prstGeom>
          <a:noFill/>
        </p:spPr>
        <p:txBody>
          <a:bodyPr wrap="none" rtlCol="0">
            <a:spAutoFit/>
          </a:bodyPr>
          <a:lstStyle/>
          <a:p>
            <a:r>
              <a:rPr lang="en-DE" dirty="0"/>
              <a:t>Plot NCEP map for some date and region you interested in.</a:t>
            </a:r>
          </a:p>
        </p:txBody>
      </p:sp>
    </p:spTree>
    <p:extLst>
      <p:ext uri="{BB962C8B-B14F-4D97-AF65-F5344CB8AC3E}">
        <p14:creationId xmlns:p14="http://schemas.microsoft.com/office/powerpoint/2010/main" val="2805917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r>
              <a:rPr lang="en-DE" dirty="0"/>
              <a:t>Climate simulations</a:t>
            </a:r>
            <a:endParaRPr lang="de-DE" dirty="0"/>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pic>
        <p:nvPicPr>
          <p:cNvPr id="7170" name="Picture 2" descr="MIT professors Raffaele Ferrari and John Marshall, along with colleagues from Caltech, NASA's Jet Propulsion Lab, and the Naval Postgraduate School, envision a revolution in climate modeling using data assimilation and machine learning.">
            <a:extLst>
              <a:ext uri="{FF2B5EF4-FFF2-40B4-BE49-F238E27FC236}">
                <a16:creationId xmlns:a16="http://schemas.microsoft.com/office/drawing/2014/main" id="{D9599655-0DDC-FD46-9560-B2D887C58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19" y="1012064"/>
            <a:ext cx="4702352" cy="31349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A79DE0A-CC12-2F40-A4BD-957518E34E9D}"/>
              </a:ext>
            </a:extLst>
          </p:cNvPr>
          <p:cNvSpPr txBox="1"/>
          <p:nvPr/>
        </p:nvSpPr>
        <p:spPr>
          <a:xfrm>
            <a:off x="5050972" y="1360714"/>
            <a:ext cx="3995058" cy="2862322"/>
          </a:xfrm>
          <a:prstGeom prst="rect">
            <a:avLst/>
          </a:prstGeom>
          <a:noFill/>
        </p:spPr>
        <p:txBody>
          <a:bodyPr wrap="square" rtlCol="0">
            <a:spAutoFit/>
          </a:bodyPr>
          <a:lstStyle/>
          <a:p>
            <a:r>
              <a:rPr lang="en-DE" dirty="0"/>
              <a:t>Done with climate models, which can be different to NWP models.</a:t>
            </a:r>
          </a:p>
          <a:p>
            <a:endParaRPr lang="en-DE" dirty="0"/>
          </a:p>
          <a:p>
            <a:r>
              <a:rPr lang="en-DE" dirty="0"/>
              <a:t>They do not have data assimilation, use only limited forcing like GHC concentrations or solar irradiance.</a:t>
            </a:r>
          </a:p>
          <a:p>
            <a:endParaRPr lang="en-DE" dirty="0"/>
          </a:p>
          <a:p>
            <a:r>
              <a:rPr lang="en-DE" dirty="0"/>
              <a:t>Can be computed for past conditions (paleo simulations) or future (scenario simulations).</a:t>
            </a:r>
          </a:p>
        </p:txBody>
      </p:sp>
      <p:sp>
        <p:nvSpPr>
          <p:cNvPr id="5" name="TextBox 4">
            <a:extLst>
              <a:ext uri="{FF2B5EF4-FFF2-40B4-BE49-F238E27FC236}">
                <a16:creationId xmlns:a16="http://schemas.microsoft.com/office/drawing/2014/main" id="{84032FFF-B11F-9546-83B4-1FABC869D5B7}"/>
              </a:ext>
            </a:extLst>
          </p:cNvPr>
          <p:cNvSpPr txBox="1"/>
          <p:nvPr/>
        </p:nvSpPr>
        <p:spPr>
          <a:xfrm>
            <a:off x="348618" y="3916132"/>
            <a:ext cx="4539067" cy="461665"/>
          </a:xfrm>
          <a:prstGeom prst="rect">
            <a:avLst/>
          </a:prstGeom>
          <a:noFill/>
        </p:spPr>
        <p:txBody>
          <a:bodyPr wrap="square" rtlCol="0">
            <a:spAutoFit/>
          </a:bodyPr>
          <a:lstStyle/>
          <a:p>
            <a:r>
              <a:rPr lang="en-DE" sz="1200" dirty="0"/>
              <a:t>Source: </a:t>
            </a:r>
            <a:r>
              <a:rPr lang="en-GB" sz="1200" dirty="0">
                <a:hlinkClick r:id="rId3"/>
              </a:rPr>
              <a:t>https://news.mit.edu/2018/new-climate-modeling-alliance-clima-1212</a:t>
            </a:r>
            <a:r>
              <a:rPr lang="en-GB" sz="1200" dirty="0"/>
              <a:t> </a:t>
            </a:r>
            <a:endParaRPr lang="en-DE" sz="1200" dirty="0"/>
          </a:p>
        </p:txBody>
      </p:sp>
      <p:sp>
        <p:nvSpPr>
          <p:cNvPr id="6" name="TextBox 5">
            <a:extLst>
              <a:ext uri="{FF2B5EF4-FFF2-40B4-BE49-F238E27FC236}">
                <a16:creationId xmlns:a16="http://schemas.microsoft.com/office/drawing/2014/main" id="{FD23E4C8-57BE-8D46-8B99-71F909140302}"/>
              </a:ext>
            </a:extLst>
          </p:cNvPr>
          <p:cNvSpPr txBox="1"/>
          <p:nvPr/>
        </p:nvSpPr>
        <p:spPr>
          <a:xfrm>
            <a:off x="348618" y="4537124"/>
            <a:ext cx="8422848" cy="923330"/>
          </a:xfrm>
          <a:prstGeom prst="rect">
            <a:avLst/>
          </a:prstGeom>
          <a:noFill/>
        </p:spPr>
        <p:txBody>
          <a:bodyPr wrap="square" rtlCol="0">
            <a:spAutoFit/>
          </a:bodyPr>
          <a:lstStyle/>
          <a:p>
            <a:r>
              <a:rPr lang="en-DE" dirty="0"/>
              <a:t>Main components of climate modesl are Ocean, Atmospher</a:t>
            </a:r>
            <a:r>
              <a:rPr lang="en-GB" dirty="0"/>
              <a:t>e</a:t>
            </a:r>
            <a:r>
              <a:rPr lang="en-DE" dirty="0"/>
              <a:t> and Sea ice. The ESM models can include more componentd of the climate system, like vegitation, ice sheets, biogeochemistry and so on. </a:t>
            </a:r>
          </a:p>
        </p:txBody>
      </p:sp>
    </p:spTree>
    <p:extLst>
      <p:ext uri="{BB962C8B-B14F-4D97-AF65-F5344CB8AC3E}">
        <p14:creationId xmlns:p14="http://schemas.microsoft.com/office/powerpoint/2010/main" val="823054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r>
              <a:rPr lang="de-DE" dirty="0"/>
              <a:t>CMIP </a:t>
            </a:r>
            <a:r>
              <a:rPr lang="de-DE" dirty="0" err="1"/>
              <a:t>for</a:t>
            </a:r>
            <a:r>
              <a:rPr lang="de-DE" dirty="0"/>
              <a:t> IPCC</a:t>
            </a:r>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sp>
        <p:nvSpPr>
          <p:cNvPr id="3" name="TextBox 2">
            <a:extLst>
              <a:ext uri="{FF2B5EF4-FFF2-40B4-BE49-F238E27FC236}">
                <a16:creationId xmlns:a16="http://schemas.microsoft.com/office/drawing/2014/main" id="{EBC887DC-B499-A944-BFB0-75AD96FA54A7}"/>
              </a:ext>
            </a:extLst>
          </p:cNvPr>
          <p:cNvSpPr txBox="1"/>
          <p:nvPr/>
        </p:nvSpPr>
        <p:spPr>
          <a:xfrm>
            <a:off x="522515" y="1164771"/>
            <a:ext cx="8422848" cy="2585323"/>
          </a:xfrm>
          <a:prstGeom prst="rect">
            <a:avLst/>
          </a:prstGeom>
          <a:noFill/>
        </p:spPr>
        <p:txBody>
          <a:bodyPr wrap="square" rtlCol="0">
            <a:spAutoFit/>
          </a:bodyPr>
          <a:lstStyle/>
          <a:p>
            <a:r>
              <a:rPr lang="en-DE" dirty="0"/>
              <a:t>The most famous project of model intercomparison is CMIP (climate model intercomparison project) </a:t>
            </a:r>
            <a:r>
              <a:rPr lang="en-GB" dirty="0">
                <a:hlinkClick r:id="rId2"/>
              </a:rPr>
              <a:t>https://www.wcrp-climate.org/wgcm-cmip</a:t>
            </a:r>
            <a:endParaRPr lang="en-GB" dirty="0"/>
          </a:p>
          <a:p>
            <a:endParaRPr lang="en-GB" dirty="0"/>
          </a:p>
          <a:p>
            <a:r>
              <a:rPr lang="en-GB" dirty="0"/>
              <a:t>Many modelling centres perform model simulations with their models according to the same protocol and made results available. The main source of CMIP data is ESGF: </a:t>
            </a:r>
            <a:r>
              <a:rPr lang="en-GB" dirty="0">
                <a:hlinkClick r:id="rId3"/>
              </a:rPr>
              <a:t>https://esgf-data.dkrz.de/projects/esgf-dkrz/</a:t>
            </a:r>
            <a:r>
              <a:rPr lang="en-GB" dirty="0"/>
              <a:t> </a:t>
            </a:r>
          </a:p>
          <a:p>
            <a:endParaRPr lang="en-GB" dirty="0"/>
          </a:p>
          <a:p>
            <a:r>
              <a:rPr lang="en-GB" dirty="0"/>
              <a:t>Results of the simulations provide input for IPCC reports and huge amount of scientific publications. </a:t>
            </a:r>
            <a:endParaRPr lang="en-DE" dirty="0"/>
          </a:p>
        </p:txBody>
      </p:sp>
    </p:spTree>
    <p:extLst>
      <p:ext uri="{BB962C8B-B14F-4D97-AF65-F5344CB8AC3E}">
        <p14:creationId xmlns:p14="http://schemas.microsoft.com/office/powerpoint/2010/main" val="1714173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r>
              <a:rPr lang="de-DE" dirty="0"/>
              <a:t>DEMO</a:t>
            </a:r>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sp>
        <p:nvSpPr>
          <p:cNvPr id="3" name="TextBox 2">
            <a:extLst>
              <a:ext uri="{FF2B5EF4-FFF2-40B4-BE49-F238E27FC236}">
                <a16:creationId xmlns:a16="http://schemas.microsoft.com/office/drawing/2014/main" id="{0820EE94-BBF9-5E4B-8F73-6A5E3182CCDB}"/>
              </a:ext>
            </a:extLst>
          </p:cNvPr>
          <p:cNvSpPr txBox="1"/>
          <p:nvPr/>
        </p:nvSpPr>
        <p:spPr>
          <a:xfrm>
            <a:off x="522514" y="1676400"/>
            <a:ext cx="3954929" cy="369332"/>
          </a:xfrm>
          <a:prstGeom prst="rect">
            <a:avLst/>
          </a:prstGeom>
          <a:noFill/>
        </p:spPr>
        <p:txBody>
          <a:bodyPr wrap="none" rtlCol="0">
            <a:spAutoFit/>
          </a:bodyPr>
          <a:lstStyle/>
          <a:p>
            <a:r>
              <a:rPr lang="en-DE" dirty="0"/>
              <a:t>Select model simulations from ESGF</a:t>
            </a:r>
          </a:p>
        </p:txBody>
      </p:sp>
    </p:spTree>
    <p:extLst>
      <p:ext uri="{BB962C8B-B14F-4D97-AF65-F5344CB8AC3E}">
        <p14:creationId xmlns:p14="http://schemas.microsoft.com/office/powerpoint/2010/main" val="388367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r>
              <a:rPr lang="de-DE" dirty="0"/>
              <a:t>Practice</a:t>
            </a:r>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553789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r>
              <a:rPr lang="de-DE" dirty="0" err="1"/>
              <a:t>NetCDF</a:t>
            </a:r>
            <a:r>
              <a:rPr lang="de-DE" dirty="0"/>
              <a:t> </a:t>
            </a:r>
            <a:r>
              <a:rPr lang="de-DE" dirty="0" err="1"/>
              <a:t>files</a:t>
            </a:r>
            <a:endParaRPr lang="de-DE" dirty="0"/>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sp>
        <p:nvSpPr>
          <p:cNvPr id="6" name="Rectangle 5">
            <a:extLst>
              <a:ext uri="{FF2B5EF4-FFF2-40B4-BE49-F238E27FC236}">
                <a16:creationId xmlns:a16="http://schemas.microsoft.com/office/drawing/2014/main" id="{E0784EAE-FFCF-4F47-B7C1-69858C2DBB9A}"/>
              </a:ext>
            </a:extLst>
          </p:cNvPr>
          <p:cNvSpPr/>
          <p:nvPr/>
        </p:nvSpPr>
        <p:spPr>
          <a:xfrm>
            <a:off x="827314" y="1530420"/>
            <a:ext cx="7489371" cy="646331"/>
          </a:xfrm>
          <a:prstGeom prst="rect">
            <a:avLst/>
          </a:prstGeom>
        </p:spPr>
        <p:txBody>
          <a:bodyPr wrap="square">
            <a:spAutoFit/>
          </a:bodyPr>
          <a:lstStyle/>
          <a:p>
            <a:r>
              <a:rPr lang="en-GB" dirty="0"/>
              <a:t>Download file(s) from NCEP/NCAR Reanalysis I: </a:t>
            </a:r>
            <a:r>
              <a:rPr lang="en-GB" dirty="0">
                <a:hlinkClick r:id="rId2"/>
              </a:rPr>
              <a:t>https://psl.noaa.gov/data/gridded/data.ncep.reanalysis.html</a:t>
            </a:r>
            <a:r>
              <a:rPr lang="en-GB" dirty="0"/>
              <a:t> </a:t>
            </a:r>
          </a:p>
        </p:txBody>
      </p:sp>
    </p:spTree>
    <p:extLst>
      <p:ext uri="{BB962C8B-B14F-4D97-AF65-F5344CB8AC3E}">
        <p14:creationId xmlns:p14="http://schemas.microsoft.com/office/powerpoint/2010/main" val="927038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r>
              <a:rPr lang="de-DE" dirty="0" err="1"/>
              <a:t>NetCDF</a:t>
            </a:r>
            <a:r>
              <a:rPr lang="de-DE" dirty="0"/>
              <a:t> </a:t>
            </a:r>
            <a:r>
              <a:rPr lang="de-DE" dirty="0" err="1"/>
              <a:t>files</a:t>
            </a:r>
            <a:endParaRPr lang="de-DE" dirty="0"/>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pic>
        <p:nvPicPr>
          <p:cNvPr id="8194" name="Picture 2" descr="netcdf">
            <a:extLst>
              <a:ext uri="{FF2B5EF4-FFF2-40B4-BE49-F238E27FC236}">
                <a16:creationId xmlns:a16="http://schemas.microsoft.com/office/drawing/2014/main" id="{280E1FE4-A65F-DD4A-8E40-45EDA299C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19" y="1862213"/>
            <a:ext cx="7284269" cy="38027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2397D2-EA9E-E14B-971A-C890472DA6D1}"/>
              </a:ext>
            </a:extLst>
          </p:cNvPr>
          <p:cNvSpPr txBox="1"/>
          <p:nvPr/>
        </p:nvSpPr>
        <p:spPr>
          <a:xfrm>
            <a:off x="489857" y="5910438"/>
            <a:ext cx="6240811" cy="276999"/>
          </a:xfrm>
          <a:prstGeom prst="rect">
            <a:avLst/>
          </a:prstGeom>
          <a:noFill/>
        </p:spPr>
        <p:txBody>
          <a:bodyPr wrap="none" rtlCol="0">
            <a:spAutoFit/>
          </a:bodyPr>
          <a:lstStyle/>
          <a:p>
            <a:r>
              <a:rPr lang="en-DE" sz="1200" dirty="0"/>
              <a:t>Source: </a:t>
            </a:r>
            <a:r>
              <a:rPr lang="en-GB" sz="1200" dirty="0">
                <a:hlinkClick r:id="rId3"/>
              </a:rPr>
              <a:t>https://adyork.github.io/python-oceanography-lesson/17-Intro-NetCDF/index.html</a:t>
            </a:r>
            <a:r>
              <a:rPr lang="en-GB" sz="1200" dirty="0"/>
              <a:t> </a:t>
            </a:r>
            <a:endParaRPr lang="en-DE" sz="1200" dirty="0"/>
          </a:p>
        </p:txBody>
      </p:sp>
      <p:sp>
        <p:nvSpPr>
          <p:cNvPr id="5" name="TextBox 4">
            <a:extLst>
              <a:ext uri="{FF2B5EF4-FFF2-40B4-BE49-F238E27FC236}">
                <a16:creationId xmlns:a16="http://schemas.microsoft.com/office/drawing/2014/main" id="{FE2D8367-D1ED-5B4D-90FD-12F165704484}"/>
              </a:ext>
            </a:extLst>
          </p:cNvPr>
          <p:cNvSpPr txBox="1"/>
          <p:nvPr/>
        </p:nvSpPr>
        <p:spPr>
          <a:xfrm>
            <a:off x="348619" y="1138810"/>
            <a:ext cx="8661345" cy="369332"/>
          </a:xfrm>
          <a:prstGeom prst="rect">
            <a:avLst/>
          </a:prstGeom>
          <a:noFill/>
        </p:spPr>
        <p:txBody>
          <a:bodyPr wrap="none" rtlCol="0">
            <a:spAutoFit/>
          </a:bodyPr>
          <a:lstStyle/>
          <a:p>
            <a:r>
              <a:rPr lang="en-DE" dirty="0"/>
              <a:t>De-facto standard for storing climate model data and many other geophysical fields.</a:t>
            </a:r>
          </a:p>
        </p:txBody>
      </p:sp>
    </p:spTree>
    <p:extLst>
      <p:ext uri="{BB962C8B-B14F-4D97-AF65-F5344CB8AC3E}">
        <p14:creationId xmlns:p14="http://schemas.microsoft.com/office/powerpoint/2010/main" val="1566736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r>
              <a:rPr lang="de-DE" dirty="0"/>
              <a:t>Housekeeping</a:t>
            </a:r>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sp>
        <p:nvSpPr>
          <p:cNvPr id="5" name="TextBox 4">
            <a:extLst>
              <a:ext uri="{FF2B5EF4-FFF2-40B4-BE49-F238E27FC236}">
                <a16:creationId xmlns:a16="http://schemas.microsoft.com/office/drawing/2014/main" id="{FF6E7C6C-D5ED-D44E-8B47-057428AA2CDE}"/>
              </a:ext>
            </a:extLst>
          </p:cNvPr>
          <p:cNvSpPr txBox="1"/>
          <p:nvPr/>
        </p:nvSpPr>
        <p:spPr>
          <a:xfrm>
            <a:off x="451554" y="1241778"/>
            <a:ext cx="7202312" cy="2031325"/>
          </a:xfrm>
          <a:prstGeom prst="rect">
            <a:avLst/>
          </a:prstGeom>
          <a:noFill/>
        </p:spPr>
        <p:txBody>
          <a:bodyPr wrap="square" rtlCol="0">
            <a:spAutoFit/>
          </a:bodyPr>
          <a:lstStyle/>
          <a:p>
            <a:r>
              <a:rPr lang="en-GB" dirty="0"/>
              <a:t>We will have 2 sessions:</a:t>
            </a:r>
          </a:p>
          <a:p>
            <a:endParaRPr lang="en-GB" dirty="0"/>
          </a:p>
          <a:p>
            <a:r>
              <a:rPr lang="en-GB" dirty="0"/>
              <a:t>    10:00-12:00</a:t>
            </a:r>
          </a:p>
          <a:p>
            <a:r>
              <a:rPr lang="en-GB" dirty="0"/>
              <a:t>    13:00-15:00</a:t>
            </a:r>
          </a:p>
          <a:p>
            <a:r>
              <a:rPr lang="en-GB" dirty="0"/>
              <a:t>    </a:t>
            </a:r>
          </a:p>
          <a:p>
            <a:r>
              <a:rPr lang="en-GB" dirty="0"/>
              <a:t>Code and presentations are located: </a:t>
            </a:r>
            <a:r>
              <a:rPr lang="en-GB" dirty="0">
                <a:hlinkClick r:id="rId2"/>
              </a:rPr>
              <a:t>https://github.com/koldunovn/DT_model_data</a:t>
            </a:r>
            <a:r>
              <a:rPr lang="en-GB"/>
              <a:t> </a:t>
            </a:r>
            <a:endParaRPr lang="en-DE"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r>
              <a:rPr lang="de-DE" dirty="0" err="1"/>
              <a:t>NetCDF</a:t>
            </a:r>
            <a:r>
              <a:rPr lang="de-DE" dirty="0"/>
              <a:t> </a:t>
            </a:r>
            <a:r>
              <a:rPr lang="de-DE" dirty="0" err="1"/>
              <a:t>files</a:t>
            </a:r>
            <a:endParaRPr lang="de-DE" dirty="0"/>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sp>
        <p:nvSpPr>
          <p:cNvPr id="3" name="TextBox 2">
            <a:extLst>
              <a:ext uri="{FF2B5EF4-FFF2-40B4-BE49-F238E27FC236}">
                <a16:creationId xmlns:a16="http://schemas.microsoft.com/office/drawing/2014/main" id="{76C29673-41D2-0246-8D1A-82077E0DBF89}"/>
              </a:ext>
            </a:extLst>
          </p:cNvPr>
          <p:cNvSpPr txBox="1"/>
          <p:nvPr/>
        </p:nvSpPr>
        <p:spPr>
          <a:xfrm>
            <a:off x="337443" y="1644227"/>
            <a:ext cx="8556171" cy="1200329"/>
          </a:xfrm>
          <a:prstGeom prst="rect">
            <a:avLst/>
          </a:prstGeom>
          <a:noFill/>
        </p:spPr>
        <p:txBody>
          <a:bodyPr wrap="square" rtlCol="0">
            <a:spAutoFit/>
          </a:bodyPr>
          <a:lstStyle/>
          <a:p>
            <a:r>
              <a:rPr lang="en-DE" dirty="0"/>
              <a:t>The easiest way to look at the data is to use ncview </a:t>
            </a:r>
            <a:r>
              <a:rPr lang="en-GB" dirty="0">
                <a:hlinkClick r:id="rId2"/>
              </a:rPr>
              <a:t>http://cirrus.ucsd.edu/ncview/</a:t>
            </a:r>
            <a:r>
              <a:rPr lang="en-GB" dirty="0"/>
              <a:t> </a:t>
            </a:r>
          </a:p>
          <a:p>
            <a:endParaRPr lang="en-GB" dirty="0"/>
          </a:p>
          <a:p>
            <a:r>
              <a:rPr lang="en-GB" dirty="0"/>
              <a:t>Another popular program is panoply </a:t>
            </a:r>
            <a:r>
              <a:rPr lang="en-GB" dirty="0">
                <a:hlinkClick r:id="rId3"/>
              </a:rPr>
              <a:t>https://www.giss.nasa.gov/tools/panoply/download/</a:t>
            </a:r>
            <a:r>
              <a:rPr lang="en-GB" dirty="0"/>
              <a:t> </a:t>
            </a:r>
          </a:p>
        </p:txBody>
      </p:sp>
      <p:sp>
        <p:nvSpPr>
          <p:cNvPr id="5" name="TextBox 4">
            <a:extLst>
              <a:ext uri="{FF2B5EF4-FFF2-40B4-BE49-F238E27FC236}">
                <a16:creationId xmlns:a16="http://schemas.microsoft.com/office/drawing/2014/main" id="{36E71D36-E7D4-E143-907B-348DA214482F}"/>
              </a:ext>
            </a:extLst>
          </p:cNvPr>
          <p:cNvSpPr txBox="1"/>
          <p:nvPr/>
        </p:nvSpPr>
        <p:spPr>
          <a:xfrm>
            <a:off x="348619" y="1151123"/>
            <a:ext cx="1591141" cy="369332"/>
          </a:xfrm>
          <a:prstGeom prst="rect">
            <a:avLst/>
          </a:prstGeom>
          <a:noFill/>
        </p:spPr>
        <p:txBody>
          <a:bodyPr wrap="none" rtlCol="0">
            <a:spAutoFit/>
          </a:bodyPr>
          <a:lstStyle/>
          <a:p>
            <a:r>
              <a:rPr lang="en-DE" b="1" dirty="0"/>
              <a:t>Visualization</a:t>
            </a:r>
          </a:p>
        </p:txBody>
      </p:sp>
      <p:sp>
        <p:nvSpPr>
          <p:cNvPr id="6" name="TextBox 5">
            <a:extLst>
              <a:ext uri="{FF2B5EF4-FFF2-40B4-BE49-F238E27FC236}">
                <a16:creationId xmlns:a16="http://schemas.microsoft.com/office/drawing/2014/main" id="{9E990934-1F9E-9C4F-A1C9-22DC11B2F990}"/>
              </a:ext>
            </a:extLst>
          </p:cNvPr>
          <p:cNvSpPr txBox="1"/>
          <p:nvPr/>
        </p:nvSpPr>
        <p:spPr>
          <a:xfrm>
            <a:off x="370100" y="3213887"/>
            <a:ext cx="2172390" cy="369332"/>
          </a:xfrm>
          <a:prstGeom prst="rect">
            <a:avLst/>
          </a:prstGeom>
          <a:noFill/>
        </p:spPr>
        <p:txBody>
          <a:bodyPr wrap="none" rtlCol="0">
            <a:spAutoFit/>
          </a:bodyPr>
          <a:lstStyle/>
          <a:p>
            <a:r>
              <a:rPr lang="en-DE" b="1" dirty="0"/>
              <a:t>Comand line work</a:t>
            </a:r>
          </a:p>
        </p:txBody>
      </p:sp>
      <p:sp>
        <p:nvSpPr>
          <p:cNvPr id="7" name="TextBox 6">
            <a:extLst>
              <a:ext uri="{FF2B5EF4-FFF2-40B4-BE49-F238E27FC236}">
                <a16:creationId xmlns:a16="http://schemas.microsoft.com/office/drawing/2014/main" id="{F9719286-6270-574A-86B1-A95400DA05C2}"/>
              </a:ext>
            </a:extLst>
          </p:cNvPr>
          <p:cNvSpPr txBox="1"/>
          <p:nvPr/>
        </p:nvSpPr>
        <p:spPr>
          <a:xfrm>
            <a:off x="370100" y="3661670"/>
            <a:ext cx="7744428" cy="2308324"/>
          </a:xfrm>
          <a:prstGeom prst="rect">
            <a:avLst/>
          </a:prstGeom>
          <a:noFill/>
        </p:spPr>
        <p:txBody>
          <a:bodyPr wrap="none" rtlCol="0">
            <a:spAutoFit/>
          </a:bodyPr>
          <a:lstStyle/>
          <a:p>
            <a:r>
              <a:rPr lang="en-DE" dirty="0"/>
              <a:t>Simplest thing is ncdump, allows you to look at the header with:</a:t>
            </a:r>
          </a:p>
          <a:p>
            <a:endParaRPr lang="en-DE" dirty="0"/>
          </a:p>
          <a:p>
            <a:r>
              <a:rPr lang="en-DE" dirty="0"/>
              <a:t>	</a:t>
            </a:r>
            <a:r>
              <a:rPr lang="en-DE" dirty="0">
                <a:latin typeface="Monaco" pitchFamily="2" charset="77"/>
              </a:rPr>
              <a:t>ncdump –h file.nc</a:t>
            </a:r>
          </a:p>
          <a:p>
            <a:endParaRPr lang="en-DE" dirty="0"/>
          </a:p>
          <a:p>
            <a:r>
              <a:rPr lang="en-DE" dirty="0"/>
              <a:t>Processing of files can be done with:</a:t>
            </a:r>
          </a:p>
          <a:p>
            <a:endParaRPr lang="en-DE" dirty="0"/>
          </a:p>
          <a:p>
            <a:pPr marL="285750" indent="-285750">
              <a:buFont typeface="Arial" panose="020B0604020202020204" pitchFamily="34" charset="0"/>
              <a:buChar char="•"/>
            </a:pPr>
            <a:r>
              <a:rPr lang="en-GB" dirty="0"/>
              <a:t>C</a:t>
            </a:r>
            <a:r>
              <a:rPr lang="en-DE" dirty="0"/>
              <a:t>limate data operators (cdo) </a:t>
            </a:r>
            <a:r>
              <a:rPr lang="en-GB" dirty="0">
                <a:hlinkClick r:id="rId4"/>
              </a:rPr>
              <a:t>https://code.mpimet.mpg.de/projects/cdo/</a:t>
            </a:r>
            <a:r>
              <a:rPr lang="en-GB" dirty="0"/>
              <a:t> </a:t>
            </a:r>
          </a:p>
          <a:p>
            <a:pPr marL="285750" indent="-285750">
              <a:buFont typeface="Arial" panose="020B0604020202020204" pitchFamily="34" charset="0"/>
              <a:buChar char="•"/>
            </a:pPr>
            <a:r>
              <a:rPr lang="en-GB" dirty="0" err="1"/>
              <a:t>netCDF</a:t>
            </a:r>
            <a:r>
              <a:rPr lang="en-GB" dirty="0"/>
              <a:t> Operator (NCO) </a:t>
            </a:r>
            <a:r>
              <a:rPr lang="en-GB" dirty="0">
                <a:hlinkClick r:id="rId5"/>
              </a:rPr>
              <a:t>http://nco.sourceforge.net/</a:t>
            </a:r>
            <a:r>
              <a:rPr lang="en-GB" dirty="0"/>
              <a:t> </a:t>
            </a:r>
            <a:endParaRPr lang="en-DE" dirty="0"/>
          </a:p>
        </p:txBody>
      </p:sp>
    </p:spTree>
    <p:extLst>
      <p:ext uri="{BB962C8B-B14F-4D97-AF65-F5344CB8AC3E}">
        <p14:creationId xmlns:p14="http://schemas.microsoft.com/office/powerpoint/2010/main" val="779572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r>
              <a:rPr lang="de-DE" dirty="0" err="1"/>
              <a:t>NetCDF</a:t>
            </a:r>
            <a:r>
              <a:rPr lang="de-DE" dirty="0"/>
              <a:t> </a:t>
            </a:r>
            <a:r>
              <a:rPr lang="de-DE" dirty="0" err="1"/>
              <a:t>conventions</a:t>
            </a:r>
            <a:endParaRPr lang="de-DE" dirty="0"/>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sp>
        <p:nvSpPr>
          <p:cNvPr id="5" name="Rectangle 4">
            <a:extLst>
              <a:ext uri="{FF2B5EF4-FFF2-40B4-BE49-F238E27FC236}">
                <a16:creationId xmlns:a16="http://schemas.microsoft.com/office/drawing/2014/main" id="{584A5E5B-6891-9042-A4B1-C84F530FB3DD}"/>
              </a:ext>
            </a:extLst>
          </p:cNvPr>
          <p:cNvSpPr/>
          <p:nvPr/>
        </p:nvSpPr>
        <p:spPr>
          <a:xfrm>
            <a:off x="457199" y="1737909"/>
            <a:ext cx="7913915" cy="2862322"/>
          </a:xfrm>
          <a:prstGeom prst="rect">
            <a:avLst/>
          </a:prstGeom>
        </p:spPr>
        <p:txBody>
          <a:bodyPr wrap="square">
            <a:spAutoFit/>
          </a:bodyPr>
          <a:lstStyle/>
          <a:p>
            <a:r>
              <a:rPr lang="en-GB" dirty="0">
                <a:solidFill>
                  <a:srgbClr val="333333"/>
                </a:solidFill>
                <a:latin typeface="Arial" panose="020B0604020202020204" pitchFamily="34" charset="0"/>
                <a:cs typeface="Arial" panose="020B0604020202020204" pitchFamily="34" charset="0"/>
              </a:rPr>
              <a:t>The most popular (and recommended by default) is CF (the conventions for Climate and Forecast): </a:t>
            </a:r>
            <a:r>
              <a:rPr lang="en-GB" dirty="0">
                <a:solidFill>
                  <a:srgbClr val="333333"/>
                </a:solidFill>
                <a:latin typeface="Arial" panose="020B0604020202020204" pitchFamily="34" charset="0"/>
                <a:cs typeface="Arial" panose="020B0604020202020204" pitchFamily="34" charset="0"/>
                <a:hlinkClick r:id="rId2"/>
              </a:rPr>
              <a:t>https://cfconventions.org/</a:t>
            </a:r>
            <a:r>
              <a:rPr lang="en-GB" dirty="0">
                <a:solidFill>
                  <a:srgbClr val="333333"/>
                </a:solidFill>
                <a:latin typeface="Arial" panose="020B0604020202020204" pitchFamily="34" charset="0"/>
                <a:cs typeface="Arial" panose="020B0604020202020204" pitchFamily="34" charset="0"/>
              </a:rPr>
              <a:t> </a:t>
            </a:r>
          </a:p>
          <a:p>
            <a:endParaRPr lang="en-GB" dirty="0">
              <a:solidFill>
                <a:srgbClr val="333333"/>
              </a:solidFill>
              <a:latin typeface="Helvetica Neue" panose="02000503000000020004" pitchFamily="2" charset="0"/>
            </a:endParaRPr>
          </a:p>
          <a:p>
            <a:r>
              <a:rPr lang="en-GB" i="1" dirty="0">
                <a:solidFill>
                  <a:srgbClr val="333333"/>
                </a:solidFill>
                <a:latin typeface="Helvetica Neue" panose="02000503000000020004" pitchFamily="2" charset="0"/>
              </a:rPr>
              <a:t> The conventions for CF (Climate and Forecast) metadata are designed to promote the processing and sharing of files created with the </a:t>
            </a:r>
            <a:r>
              <a:rPr lang="en-GB" i="1" dirty="0" err="1">
                <a:solidFill>
                  <a:srgbClr val="333333"/>
                </a:solidFill>
                <a:latin typeface="Helvetica Neue" panose="02000503000000020004" pitchFamily="2" charset="0"/>
              </a:rPr>
              <a:t>NetCDF</a:t>
            </a:r>
            <a:r>
              <a:rPr lang="en-GB" i="1" dirty="0">
                <a:solidFill>
                  <a:srgbClr val="333333"/>
                </a:solidFill>
                <a:latin typeface="Helvetica Neue" panose="02000503000000020004" pitchFamily="2" charset="0"/>
              </a:rPr>
              <a:t> API. The conventions define metadata that provide a definitive description of what the data in each variable represents, and the spatial and temporal properties of the data. This enables users of data from different sources to decide which quantities are comparable, and facilitates building applications with powerful extraction, </a:t>
            </a:r>
            <a:r>
              <a:rPr lang="en-GB" i="1" dirty="0" err="1">
                <a:solidFill>
                  <a:srgbClr val="333333"/>
                </a:solidFill>
                <a:latin typeface="Helvetica Neue" panose="02000503000000020004" pitchFamily="2" charset="0"/>
              </a:rPr>
              <a:t>regridding</a:t>
            </a:r>
            <a:r>
              <a:rPr lang="en-GB" i="1" dirty="0">
                <a:solidFill>
                  <a:srgbClr val="333333"/>
                </a:solidFill>
                <a:latin typeface="Helvetica Neue" panose="02000503000000020004" pitchFamily="2" charset="0"/>
              </a:rPr>
              <a:t>, and display capabilities.</a:t>
            </a:r>
            <a:endParaRPr lang="en-DE" i="1" dirty="0"/>
          </a:p>
        </p:txBody>
      </p:sp>
      <p:sp>
        <p:nvSpPr>
          <p:cNvPr id="6" name="Rectangle 5">
            <a:extLst>
              <a:ext uri="{FF2B5EF4-FFF2-40B4-BE49-F238E27FC236}">
                <a16:creationId xmlns:a16="http://schemas.microsoft.com/office/drawing/2014/main" id="{5661BF25-D31F-A345-B4BD-6E08F9CEC1C0}"/>
              </a:ext>
            </a:extLst>
          </p:cNvPr>
          <p:cNvSpPr/>
          <p:nvPr/>
        </p:nvSpPr>
        <p:spPr>
          <a:xfrm>
            <a:off x="446313" y="5093334"/>
            <a:ext cx="7410753" cy="646331"/>
          </a:xfrm>
          <a:prstGeom prst="rect">
            <a:avLst/>
          </a:prstGeom>
        </p:spPr>
        <p:txBody>
          <a:bodyPr wrap="square">
            <a:spAutoFit/>
          </a:bodyPr>
          <a:lstStyle/>
          <a:p>
            <a:r>
              <a:rPr lang="en-DE" dirty="0"/>
              <a:t> List of other conventions: </a:t>
            </a:r>
            <a:r>
              <a:rPr lang="en-DE" dirty="0">
                <a:hlinkClick r:id="rId3"/>
              </a:rPr>
              <a:t>https://www.unidata.ucar.edu/software/netcdf/conventions.html</a:t>
            </a:r>
            <a:r>
              <a:rPr lang="en-DE" dirty="0"/>
              <a:t> </a:t>
            </a:r>
          </a:p>
        </p:txBody>
      </p:sp>
      <p:sp>
        <p:nvSpPr>
          <p:cNvPr id="7" name="Rectangle 6">
            <a:extLst>
              <a:ext uri="{FF2B5EF4-FFF2-40B4-BE49-F238E27FC236}">
                <a16:creationId xmlns:a16="http://schemas.microsoft.com/office/drawing/2014/main" id="{E85AD89B-0DF0-9941-85D1-D7B8ED8A512E}"/>
              </a:ext>
            </a:extLst>
          </p:cNvPr>
          <p:cNvSpPr/>
          <p:nvPr/>
        </p:nvSpPr>
        <p:spPr>
          <a:xfrm>
            <a:off x="457199" y="1118335"/>
            <a:ext cx="5431972" cy="369332"/>
          </a:xfrm>
          <a:prstGeom prst="rect">
            <a:avLst/>
          </a:prstGeom>
        </p:spPr>
        <p:txBody>
          <a:bodyPr wrap="square">
            <a:spAutoFit/>
          </a:bodyPr>
          <a:lstStyle/>
          <a:p>
            <a:r>
              <a:rPr lang="en-GB" dirty="0">
                <a:solidFill>
                  <a:srgbClr val="222222"/>
                </a:solidFill>
                <a:latin typeface="Arial" panose="020B0604020202020204" pitchFamily="34" charset="0"/>
                <a:cs typeface="Arial" panose="020B0604020202020204" pitchFamily="34" charset="0"/>
              </a:rPr>
              <a:t>Community standards for encoding data in </a:t>
            </a:r>
            <a:r>
              <a:rPr lang="en-GB" dirty="0" err="1">
                <a:solidFill>
                  <a:srgbClr val="222222"/>
                </a:solidFill>
                <a:latin typeface="Arial" panose="020B0604020202020204" pitchFamily="34" charset="0"/>
                <a:cs typeface="Arial" panose="020B0604020202020204" pitchFamily="34" charset="0"/>
              </a:rPr>
              <a:t>netCDF</a:t>
            </a:r>
            <a:r>
              <a:rPr lang="en-GB" dirty="0">
                <a:solidFill>
                  <a:srgbClr val="222222"/>
                </a:solidFill>
                <a:latin typeface="Arial" panose="020B0604020202020204" pitchFamily="34" charset="0"/>
                <a:cs typeface="Arial" panose="020B0604020202020204" pitchFamily="34" charset="0"/>
              </a:rPr>
              <a:t>. </a:t>
            </a:r>
            <a:endParaRPr lang="en-D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1557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r>
              <a:rPr lang="de-DE" dirty="0" err="1"/>
              <a:t>Climate</a:t>
            </a:r>
            <a:r>
              <a:rPr lang="de-DE" dirty="0"/>
              <a:t> </a:t>
            </a:r>
            <a:r>
              <a:rPr lang="de-DE" dirty="0" err="1"/>
              <a:t>model</a:t>
            </a:r>
            <a:r>
              <a:rPr lang="de-DE" dirty="0"/>
              <a:t> </a:t>
            </a:r>
            <a:r>
              <a:rPr lang="de-DE" dirty="0" err="1"/>
              <a:t>data</a:t>
            </a:r>
            <a:endParaRPr lang="de-DE" dirty="0"/>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sp>
        <p:nvSpPr>
          <p:cNvPr id="3" name="TextBox 2">
            <a:extLst>
              <a:ext uri="{FF2B5EF4-FFF2-40B4-BE49-F238E27FC236}">
                <a16:creationId xmlns:a16="http://schemas.microsoft.com/office/drawing/2014/main" id="{A71CEF40-538A-CC4E-8784-A6DEA18257F4}"/>
              </a:ext>
            </a:extLst>
          </p:cNvPr>
          <p:cNvSpPr txBox="1"/>
          <p:nvPr/>
        </p:nvSpPr>
        <p:spPr>
          <a:xfrm>
            <a:off x="555172" y="1349829"/>
            <a:ext cx="8422848" cy="3139321"/>
          </a:xfrm>
          <a:prstGeom prst="rect">
            <a:avLst/>
          </a:prstGeom>
          <a:noFill/>
        </p:spPr>
        <p:txBody>
          <a:bodyPr wrap="square" rtlCol="0">
            <a:spAutoFit/>
          </a:bodyPr>
          <a:lstStyle/>
          <a:p>
            <a:r>
              <a:rPr lang="en-DE" dirty="0"/>
              <a:t>Usually climate model data come in many flavours of netCDF (different variable names, conventions about seting coordinates and so on).</a:t>
            </a:r>
          </a:p>
          <a:p>
            <a:endParaRPr lang="en-DE" dirty="0"/>
          </a:p>
          <a:p>
            <a:r>
              <a:rPr lang="en-DE" dirty="0"/>
              <a:t>For CMIP projects two problems should be solved:</a:t>
            </a:r>
          </a:p>
          <a:p>
            <a:endParaRPr lang="en-DE" dirty="0"/>
          </a:p>
          <a:p>
            <a:pPr marL="285750" indent="-285750">
              <a:buFont typeface="Arial" panose="020B0604020202020204" pitchFamily="34" charset="0"/>
              <a:buChar char="•"/>
            </a:pPr>
            <a:r>
              <a:rPr lang="en-DE" dirty="0"/>
              <a:t>How to share large amounts of data: the answer is ESGF (Earth System Grid Federation) </a:t>
            </a:r>
            <a:r>
              <a:rPr lang="en-GB" dirty="0">
                <a:hlinkClick r:id="rId2"/>
              </a:rPr>
              <a:t>https://esgf-data.dkrz.de/projects/esgf-dkrz/</a:t>
            </a:r>
            <a:r>
              <a:rPr lang="en-GB" dirty="0"/>
              <a:t> </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How to unify output of different models: the answer is CMOR table, that data should comply with. For CMIP6 one can find them here: </a:t>
            </a:r>
            <a:r>
              <a:rPr lang="en-GB" dirty="0">
                <a:hlinkClick r:id="rId3"/>
              </a:rPr>
              <a:t>https://github.com/PCMDI/cmip6-cmor-tables</a:t>
            </a:r>
            <a:r>
              <a:rPr lang="en-GB" dirty="0"/>
              <a:t> </a:t>
            </a:r>
            <a:endParaRPr lang="en-DE" dirty="0"/>
          </a:p>
        </p:txBody>
      </p:sp>
    </p:spTree>
    <p:extLst>
      <p:ext uri="{BB962C8B-B14F-4D97-AF65-F5344CB8AC3E}">
        <p14:creationId xmlns:p14="http://schemas.microsoft.com/office/powerpoint/2010/main" val="2793212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r>
              <a:rPr lang="de-DE" dirty="0"/>
              <a:t>Demo</a:t>
            </a:r>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sp>
        <p:nvSpPr>
          <p:cNvPr id="3" name="Rectangle 2">
            <a:extLst>
              <a:ext uri="{FF2B5EF4-FFF2-40B4-BE49-F238E27FC236}">
                <a16:creationId xmlns:a16="http://schemas.microsoft.com/office/drawing/2014/main" id="{8A969DC7-D545-4B4D-A969-8CECFDC1F4DA}"/>
              </a:ext>
            </a:extLst>
          </p:cNvPr>
          <p:cNvSpPr/>
          <p:nvPr/>
        </p:nvSpPr>
        <p:spPr>
          <a:xfrm>
            <a:off x="619414" y="1756006"/>
            <a:ext cx="7881257" cy="369332"/>
          </a:xfrm>
          <a:prstGeom prst="rect">
            <a:avLst/>
          </a:prstGeom>
        </p:spPr>
        <p:txBody>
          <a:bodyPr wrap="square">
            <a:spAutoFit/>
          </a:bodyPr>
          <a:lstStyle/>
          <a:p>
            <a:r>
              <a:rPr lang="en-GB" dirty="0"/>
              <a:t>Example of getting data from  </a:t>
            </a:r>
            <a:r>
              <a:rPr lang="en-GB" dirty="0">
                <a:hlinkClick r:id="rId2"/>
              </a:rPr>
              <a:t>https://esgf-data.dkrz.de/projects/esgf-dkrz/</a:t>
            </a:r>
            <a:r>
              <a:rPr lang="en-GB" dirty="0"/>
              <a:t>  </a:t>
            </a:r>
          </a:p>
        </p:txBody>
      </p:sp>
    </p:spTree>
    <p:extLst>
      <p:ext uri="{BB962C8B-B14F-4D97-AF65-F5344CB8AC3E}">
        <p14:creationId xmlns:p14="http://schemas.microsoft.com/office/powerpoint/2010/main" val="1549659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endParaRPr lang="de-DE" dirty="0"/>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3645540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endParaRPr lang="de-DE" dirty="0"/>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1850845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r>
              <a:rPr lang="de-DE" dirty="0" err="1"/>
              <a:t>About</a:t>
            </a:r>
            <a:r>
              <a:rPr lang="de-DE" dirty="0"/>
              <a:t> </a:t>
            </a:r>
            <a:r>
              <a:rPr lang="de-DE" dirty="0" err="1"/>
              <a:t>me</a:t>
            </a:r>
            <a:endParaRPr lang="de-DE" dirty="0"/>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sp>
        <p:nvSpPr>
          <p:cNvPr id="5" name="TextBox 4">
            <a:extLst>
              <a:ext uri="{FF2B5EF4-FFF2-40B4-BE49-F238E27FC236}">
                <a16:creationId xmlns:a16="http://schemas.microsoft.com/office/drawing/2014/main" id="{107CC8EB-5FE1-DC45-940C-18EF8F018859}"/>
              </a:ext>
            </a:extLst>
          </p:cNvPr>
          <p:cNvSpPr txBox="1"/>
          <p:nvPr/>
        </p:nvSpPr>
        <p:spPr>
          <a:xfrm>
            <a:off x="598311" y="1478844"/>
            <a:ext cx="8422848" cy="3693319"/>
          </a:xfrm>
          <a:prstGeom prst="rect">
            <a:avLst/>
          </a:prstGeom>
          <a:noFill/>
        </p:spPr>
        <p:txBody>
          <a:bodyPr wrap="square" rtlCol="0">
            <a:spAutoFit/>
          </a:bodyPr>
          <a:lstStyle/>
          <a:p>
            <a:r>
              <a:rPr lang="en-DE" dirty="0"/>
              <a:t>Nikolay Koldunov</a:t>
            </a:r>
          </a:p>
          <a:p>
            <a:endParaRPr lang="en-DE" dirty="0"/>
          </a:p>
          <a:p>
            <a:pPr marL="285750" indent="-285750">
              <a:buFont typeface="Arial" panose="020B0604020202020204" pitchFamily="34" charset="0"/>
              <a:buChar char="•"/>
            </a:pPr>
            <a:r>
              <a:rPr lang="en-DE" dirty="0"/>
              <a:t>Scientist at </a:t>
            </a:r>
            <a:r>
              <a:rPr lang="en-GB" dirty="0"/>
              <a:t>Alfred Wegener Institute for Polar and Marine Research (</a:t>
            </a:r>
            <a:r>
              <a:rPr lang="en-GB" dirty="0" err="1"/>
              <a:t>awi.de</a:t>
            </a:r>
            <a:r>
              <a:rPr lang="en-GB" dirty="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Work with ocean and climate models, specialise on very high resolution modelling, Arctic Ocean and sea ice.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More than 15 years of experience working with climate model data, more than 13 years I am doing it with python.</a:t>
            </a:r>
          </a:p>
          <a:p>
            <a:endParaRPr lang="en-GB" dirty="0"/>
          </a:p>
          <a:p>
            <a:r>
              <a:rPr lang="en-GB" dirty="0"/>
              <a:t>Website: </a:t>
            </a:r>
            <a:r>
              <a:rPr lang="en-GB" dirty="0">
                <a:hlinkClick r:id="rId2"/>
              </a:rPr>
              <a:t>http://nikolay.koldunov.net/</a:t>
            </a:r>
            <a:endParaRPr lang="en-GB" dirty="0"/>
          </a:p>
          <a:p>
            <a:r>
              <a:rPr lang="en-GB" dirty="0"/>
              <a:t>Tweeter: @oceanographer</a:t>
            </a:r>
          </a:p>
          <a:p>
            <a:r>
              <a:rPr lang="en-GB" dirty="0"/>
              <a:t> </a:t>
            </a:r>
            <a:endParaRPr lang="en-DE" dirty="0"/>
          </a:p>
        </p:txBody>
      </p:sp>
    </p:spTree>
    <p:extLst>
      <p:ext uri="{BB962C8B-B14F-4D97-AF65-F5344CB8AC3E}">
        <p14:creationId xmlns:p14="http://schemas.microsoft.com/office/powerpoint/2010/main" val="4022600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r>
              <a:rPr lang="de-DE" dirty="0" err="1"/>
              <a:t>What</a:t>
            </a:r>
            <a:r>
              <a:rPr lang="de-DE" dirty="0"/>
              <a:t> </a:t>
            </a:r>
            <a:r>
              <a:rPr lang="de-DE" dirty="0" err="1"/>
              <a:t>this</a:t>
            </a:r>
            <a:r>
              <a:rPr lang="de-DE" dirty="0"/>
              <a:t> </a:t>
            </a:r>
            <a:r>
              <a:rPr lang="de-DE" dirty="0" err="1"/>
              <a:t>course</a:t>
            </a:r>
            <a:r>
              <a:rPr lang="de-DE" dirty="0"/>
              <a:t> </a:t>
            </a:r>
            <a:r>
              <a:rPr lang="de-DE" dirty="0" err="1"/>
              <a:t>is</a:t>
            </a:r>
            <a:r>
              <a:rPr lang="de-DE" dirty="0"/>
              <a:t> </a:t>
            </a:r>
            <a:r>
              <a:rPr lang="de-DE" dirty="0" err="1"/>
              <a:t>about</a:t>
            </a:r>
            <a:endParaRPr lang="de-DE" dirty="0"/>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sp>
        <p:nvSpPr>
          <p:cNvPr id="5" name="Rectangle 4">
            <a:extLst>
              <a:ext uri="{FF2B5EF4-FFF2-40B4-BE49-F238E27FC236}">
                <a16:creationId xmlns:a16="http://schemas.microsoft.com/office/drawing/2014/main" id="{80C52E0B-914C-0649-A2C3-E6439BB5B1A5}"/>
              </a:ext>
            </a:extLst>
          </p:cNvPr>
          <p:cNvSpPr/>
          <p:nvPr/>
        </p:nvSpPr>
        <p:spPr>
          <a:xfrm>
            <a:off x="654756" y="1459006"/>
            <a:ext cx="7642578" cy="2677656"/>
          </a:xfrm>
          <a:prstGeom prst="rect">
            <a:avLst/>
          </a:prstGeom>
        </p:spPr>
        <p:txBody>
          <a:bodyPr wrap="square">
            <a:spAutoFit/>
          </a:bodyPr>
          <a:lstStyle/>
          <a:p>
            <a:pPr marL="285750" indent="-285750">
              <a:buFont typeface="Arial" panose="020B0604020202020204" pitchFamily="34" charset="0"/>
              <a:buChar char="•"/>
            </a:pPr>
            <a:r>
              <a:rPr lang="en-DE" sz="2400" dirty="0"/>
              <a:t>We are going to look at data produced by Earth System Models.</a:t>
            </a:r>
          </a:p>
          <a:p>
            <a:pPr marL="285750" indent="-285750">
              <a:buFont typeface="Arial" panose="020B0604020202020204" pitchFamily="34" charset="0"/>
              <a:buChar char="•"/>
            </a:pPr>
            <a:r>
              <a:rPr lang="en-DE" sz="2400" dirty="0"/>
              <a:t>Mostly this will be models of Atmosphere and Ocean.</a:t>
            </a:r>
          </a:p>
          <a:p>
            <a:pPr marL="285750" indent="-285750">
              <a:buFont typeface="Arial" panose="020B0604020202020204" pitchFamily="34" charset="0"/>
              <a:buChar char="•"/>
            </a:pPr>
            <a:r>
              <a:rPr lang="en-DE" sz="2400" dirty="0"/>
              <a:t>If it's not your main field of research, the data from those models can still be useful for you as a boundary conditions/information about the environment.</a:t>
            </a:r>
          </a:p>
        </p:txBody>
      </p:sp>
    </p:spTree>
    <p:extLst>
      <p:ext uri="{BB962C8B-B14F-4D97-AF65-F5344CB8AC3E}">
        <p14:creationId xmlns:p14="http://schemas.microsoft.com/office/powerpoint/2010/main" val="170274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r>
              <a:rPr lang="en-GB" dirty="0"/>
              <a:t>Introduction of students</a:t>
            </a:r>
            <a:br>
              <a:rPr lang="en-GB" b="0" dirty="0"/>
            </a:br>
            <a:br>
              <a:rPr lang="en-GB" dirty="0"/>
            </a:br>
            <a:endParaRPr lang="de-DE" dirty="0"/>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sp>
        <p:nvSpPr>
          <p:cNvPr id="5" name="Rectangle 4">
            <a:extLst>
              <a:ext uri="{FF2B5EF4-FFF2-40B4-BE49-F238E27FC236}">
                <a16:creationId xmlns:a16="http://schemas.microsoft.com/office/drawing/2014/main" id="{8B32D03C-849B-9B4F-9765-3CB7C15400F8}"/>
              </a:ext>
            </a:extLst>
          </p:cNvPr>
          <p:cNvSpPr/>
          <p:nvPr/>
        </p:nvSpPr>
        <p:spPr>
          <a:xfrm>
            <a:off x="629759" y="1377407"/>
            <a:ext cx="7699022" cy="3539430"/>
          </a:xfrm>
          <a:prstGeom prst="rect">
            <a:avLst/>
          </a:prstGeom>
        </p:spPr>
        <p:txBody>
          <a:bodyPr wrap="square">
            <a:spAutoFit/>
          </a:bodyPr>
          <a:lstStyle/>
          <a:p>
            <a:r>
              <a:rPr lang="en-DE" sz="3200" dirty="0"/>
              <a:t>Please introduce yourself, and tell :</a:t>
            </a:r>
          </a:p>
          <a:p>
            <a:endParaRPr lang="en-DE" sz="3200" dirty="0"/>
          </a:p>
          <a:p>
            <a:pPr marL="285750" indent="-285750">
              <a:buFontTx/>
              <a:buChar char="-"/>
            </a:pPr>
            <a:r>
              <a:rPr lang="en-DE" sz="3200" dirty="0"/>
              <a:t>why you are interested in the course</a:t>
            </a:r>
          </a:p>
          <a:p>
            <a:pPr marL="285750" indent="-285750">
              <a:buFontTx/>
              <a:buChar char="-"/>
            </a:pPr>
            <a:r>
              <a:rPr lang="en-DE" sz="3200" dirty="0"/>
              <a:t>how do you think, this data type will be interesting/useful for you.</a:t>
            </a:r>
          </a:p>
          <a:p>
            <a:pPr marL="285750" indent="-285750">
              <a:buFontTx/>
              <a:buChar char="-"/>
            </a:pPr>
            <a:r>
              <a:rPr lang="en-GB" sz="3200" dirty="0"/>
              <a:t>P</a:t>
            </a:r>
            <a:r>
              <a:rPr lang="en-DE" sz="3200" dirty="0"/>
              <a:t>ython knowle</a:t>
            </a:r>
            <a:r>
              <a:rPr lang="en-GB" sz="3200" dirty="0"/>
              <a:t>d</a:t>
            </a:r>
            <a:r>
              <a:rPr lang="en-DE" sz="3200" dirty="0"/>
              <a:t>ge (do you know pandas, numpy, jupyter notebook)?</a:t>
            </a:r>
          </a:p>
        </p:txBody>
      </p:sp>
    </p:spTree>
    <p:extLst>
      <p:ext uri="{BB962C8B-B14F-4D97-AF65-F5344CB8AC3E}">
        <p14:creationId xmlns:p14="http://schemas.microsoft.com/office/powerpoint/2010/main" val="430215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r>
              <a:rPr lang="de-DE" sz="2400" dirty="0" err="1"/>
              <a:t>Types</a:t>
            </a:r>
            <a:r>
              <a:rPr lang="de-DE" sz="2400" dirty="0"/>
              <a:t> </a:t>
            </a:r>
            <a:r>
              <a:rPr lang="de-DE" sz="2400" dirty="0" err="1"/>
              <a:t>of</a:t>
            </a:r>
            <a:r>
              <a:rPr lang="de-DE" sz="2400" dirty="0"/>
              <a:t> </a:t>
            </a:r>
            <a:r>
              <a:rPr lang="de-DE" sz="2400" dirty="0" err="1"/>
              <a:t>model</a:t>
            </a:r>
            <a:r>
              <a:rPr lang="de-DE" sz="2400" dirty="0"/>
              <a:t> </a:t>
            </a:r>
            <a:r>
              <a:rPr lang="de-DE" sz="2400" dirty="0" err="1"/>
              <a:t>data</a:t>
            </a:r>
            <a:r>
              <a:rPr lang="de-DE" sz="2400" dirty="0"/>
              <a:t> </a:t>
            </a:r>
            <a:r>
              <a:rPr lang="de-DE" sz="2400" dirty="0" err="1"/>
              <a:t>we</a:t>
            </a:r>
            <a:r>
              <a:rPr lang="de-DE" sz="2400" dirty="0"/>
              <a:t> </a:t>
            </a:r>
            <a:r>
              <a:rPr lang="de-DE" sz="2400" dirty="0" err="1"/>
              <a:t>could</a:t>
            </a:r>
            <a:r>
              <a:rPr lang="de-DE" sz="2400" dirty="0"/>
              <a:t> </a:t>
            </a:r>
            <a:r>
              <a:rPr lang="de-DE" sz="2400" dirty="0" err="1"/>
              <a:t>be</a:t>
            </a:r>
            <a:r>
              <a:rPr lang="de-DE" sz="2400" dirty="0"/>
              <a:t> </a:t>
            </a:r>
            <a:r>
              <a:rPr lang="de-DE" sz="2400" dirty="0" err="1"/>
              <a:t>interested</a:t>
            </a:r>
            <a:r>
              <a:rPr lang="de-DE" sz="2400" dirty="0"/>
              <a:t> in</a:t>
            </a:r>
            <a:br>
              <a:rPr lang="de-DE" dirty="0"/>
            </a:br>
            <a:endParaRPr lang="de-DE" dirty="0"/>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sp>
        <p:nvSpPr>
          <p:cNvPr id="5" name="Rectangle 4">
            <a:extLst>
              <a:ext uri="{FF2B5EF4-FFF2-40B4-BE49-F238E27FC236}">
                <a16:creationId xmlns:a16="http://schemas.microsoft.com/office/drawing/2014/main" id="{6ADE95E9-339B-2D47-AD4E-B048119FAE2C}"/>
              </a:ext>
            </a:extLst>
          </p:cNvPr>
          <p:cNvSpPr/>
          <p:nvPr/>
        </p:nvSpPr>
        <p:spPr>
          <a:xfrm>
            <a:off x="845998" y="1603022"/>
            <a:ext cx="7428089" cy="1569660"/>
          </a:xfrm>
          <a:prstGeom prst="rect">
            <a:avLst/>
          </a:prstGeom>
        </p:spPr>
        <p:txBody>
          <a:bodyPr wrap="square">
            <a:spAutoFit/>
          </a:bodyPr>
          <a:lstStyle/>
          <a:p>
            <a:r>
              <a:rPr lang="en-DE" sz="3200" dirty="0"/>
              <a:t>- Numerical weather prediction models</a:t>
            </a:r>
          </a:p>
          <a:p>
            <a:r>
              <a:rPr lang="en-DE" sz="3200" dirty="0"/>
              <a:t>- Reanalysis</a:t>
            </a:r>
          </a:p>
          <a:p>
            <a:r>
              <a:rPr lang="en-DE" sz="3200" dirty="0"/>
              <a:t>- Climate simulations</a:t>
            </a:r>
          </a:p>
        </p:txBody>
      </p:sp>
    </p:spTree>
    <p:extLst>
      <p:ext uri="{BB962C8B-B14F-4D97-AF65-F5344CB8AC3E}">
        <p14:creationId xmlns:p14="http://schemas.microsoft.com/office/powerpoint/2010/main" val="3492807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r>
              <a:rPr lang="en-DE" sz="2800" dirty="0"/>
              <a:t>Numerical weather prediction models</a:t>
            </a:r>
            <a:endParaRPr lang="de-DE" sz="2800" dirty="0"/>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pic>
        <p:nvPicPr>
          <p:cNvPr id="3074" name="Picture 2">
            <a:extLst>
              <a:ext uri="{FF2B5EF4-FFF2-40B4-BE49-F238E27FC236}">
                <a16:creationId xmlns:a16="http://schemas.microsoft.com/office/drawing/2014/main" id="{CA33EA8A-0348-D342-B4DA-D1864578C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619" y="1168396"/>
            <a:ext cx="4790785" cy="42297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BFD5E19-9E28-A749-88C4-EDD62B14CD17}"/>
              </a:ext>
            </a:extLst>
          </p:cNvPr>
          <p:cNvSpPr txBox="1"/>
          <p:nvPr/>
        </p:nvSpPr>
        <p:spPr>
          <a:xfrm>
            <a:off x="722489" y="5569642"/>
            <a:ext cx="1870127" cy="276999"/>
          </a:xfrm>
          <a:prstGeom prst="rect">
            <a:avLst/>
          </a:prstGeom>
          <a:noFill/>
        </p:spPr>
        <p:txBody>
          <a:bodyPr wrap="none" rtlCol="0">
            <a:spAutoFit/>
          </a:bodyPr>
          <a:lstStyle/>
          <a:p>
            <a:r>
              <a:rPr lang="en-DE" sz="1200" dirty="0"/>
              <a:t>Credits: </a:t>
            </a:r>
            <a:r>
              <a:rPr lang="en-GB" sz="1200" dirty="0"/>
              <a:t>K. </a:t>
            </a:r>
            <a:r>
              <a:rPr lang="en-GB" sz="1200" dirty="0" err="1"/>
              <a:t>Cantner</a:t>
            </a:r>
            <a:r>
              <a:rPr lang="en-GB" sz="1200" dirty="0"/>
              <a:t>, AGI.</a:t>
            </a:r>
            <a:endParaRPr lang="en-DE" sz="1200" dirty="0"/>
          </a:p>
        </p:txBody>
      </p:sp>
      <p:sp>
        <p:nvSpPr>
          <p:cNvPr id="6" name="TextBox 5">
            <a:extLst>
              <a:ext uri="{FF2B5EF4-FFF2-40B4-BE49-F238E27FC236}">
                <a16:creationId xmlns:a16="http://schemas.microsoft.com/office/drawing/2014/main" id="{E1474950-0941-E049-8AA3-9146FD468D30}"/>
              </a:ext>
            </a:extLst>
          </p:cNvPr>
          <p:cNvSpPr txBox="1"/>
          <p:nvPr/>
        </p:nvSpPr>
        <p:spPr>
          <a:xfrm>
            <a:off x="5277112" y="2129111"/>
            <a:ext cx="3704328" cy="2308324"/>
          </a:xfrm>
          <a:prstGeom prst="rect">
            <a:avLst/>
          </a:prstGeom>
          <a:noFill/>
        </p:spPr>
        <p:txBody>
          <a:bodyPr wrap="square" rtlCol="0">
            <a:spAutoFit/>
          </a:bodyPr>
          <a:lstStyle/>
          <a:p>
            <a:r>
              <a:rPr lang="en-DE" dirty="0"/>
              <a:t>What computer language those models are writen on?</a:t>
            </a:r>
          </a:p>
          <a:p>
            <a:endParaRPr lang="en-DE" dirty="0"/>
          </a:p>
          <a:p>
            <a:r>
              <a:rPr lang="en-DE" dirty="0"/>
              <a:t>How big are the computers they run on?</a:t>
            </a:r>
          </a:p>
          <a:p>
            <a:endParaRPr lang="en-DE" dirty="0"/>
          </a:p>
          <a:p>
            <a:r>
              <a:rPr lang="en-DE" dirty="0"/>
              <a:t>How much data they produce in one day?</a:t>
            </a:r>
          </a:p>
        </p:txBody>
      </p:sp>
    </p:spTree>
    <p:extLst>
      <p:ext uri="{BB962C8B-B14F-4D97-AF65-F5344CB8AC3E}">
        <p14:creationId xmlns:p14="http://schemas.microsoft.com/office/powerpoint/2010/main" val="245419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r>
              <a:rPr lang="de-DE" dirty="0"/>
              <a:t>Data </a:t>
            </a:r>
            <a:r>
              <a:rPr lang="de-DE" dirty="0" err="1"/>
              <a:t>assimilation</a:t>
            </a:r>
            <a:endParaRPr lang="de-DE" dirty="0"/>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pic>
        <p:nvPicPr>
          <p:cNvPr id="5122" name="Picture 2" descr="Observation types used in the forecast">
            <a:extLst>
              <a:ext uri="{FF2B5EF4-FFF2-40B4-BE49-F238E27FC236}">
                <a16:creationId xmlns:a16="http://schemas.microsoft.com/office/drawing/2014/main" id="{4F53A582-2DEA-C246-8FC7-532764E70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986" y="1250633"/>
            <a:ext cx="7437120" cy="42376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8A562B-F78B-5C4D-9C2C-0D3069B8E415}"/>
              </a:ext>
            </a:extLst>
          </p:cNvPr>
          <p:cNvSpPr txBox="1"/>
          <p:nvPr/>
        </p:nvSpPr>
        <p:spPr>
          <a:xfrm>
            <a:off x="712986" y="5651747"/>
            <a:ext cx="5193601" cy="276999"/>
          </a:xfrm>
          <a:prstGeom prst="rect">
            <a:avLst/>
          </a:prstGeom>
          <a:noFill/>
        </p:spPr>
        <p:txBody>
          <a:bodyPr wrap="none" rtlCol="0">
            <a:spAutoFit/>
          </a:bodyPr>
          <a:lstStyle/>
          <a:p>
            <a:r>
              <a:rPr lang="en-DE" sz="1200" dirty="0"/>
              <a:t>Source: </a:t>
            </a:r>
            <a:r>
              <a:rPr lang="en-GB" sz="1200" dirty="0"/>
              <a:t>https://</a:t>
            </a:r>
            <a:r>
              <a:rPr lang="en-GB" sz="1200" dirty="0" err="1"/>
              <a:t>www.ecmwf.int</a:t>
            </a:r>
            <a:r>
              <a:rPr lang="en-GB" sz="1200" dirty="0"/>
              <a:t>/</a:t>
            </a:r>
            <a:r>
              <a:rPr lang="en-GB" sz="1200" dirty="0" err="1"/>
              <a:t>en</a:t>
            </a:r>
            <a:r>
              <a:rPr lang="en-GB" sz="1200" dirty="0"/>
              <a:t>/research/data-assimilation/observations</a:t>
            </a:r>
            <a:endParaRPr lang="en-DE" sz="1200" dirty="0"/>
          </a:p>
        </p:txBody>
      </p:sp>
    </p:spTree>
    <p:extLst>
      <p:ext uri="{BB962C8B-B14F-4D97-AF65-F5344CB8AC3E}">
        <p14:creationId xmlns:p14="http://schemas.microsoft.com/office/powerpoint/2010/main" val="2348574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48619" y="376924"/>
            <a:ext cx="8422848" cy="619981"/>
          </a:xfrm>
        </p:spPr>
        <p:txBody>
          <a:bodyPr/>
          <a:lstStyle/>
          <a:p>
            <a:r>
              <a:rPr lang="de-DE" dirty="0" err="1"/>
              <a:t>Improvements</a:t>
            </a:r>
            <a:r>
              <a:rPr lang="de-DE" dirty="0"/>
              <a:t> in NWP</a:t>
            </a:r>
          </a:p>
        </p:txBody>
      </p:sp>
      <p:sp>
        <p:nvSpPr>
          <p:cNvPr id="4" name="Textfeld 3"/>
          <p:cNvSpPr txBox="1"/>
          <p:nvPr/>
        </p:nvSpPr>
        <p:spPr>
          <a:xfrm>
            <a:off x="5439672" y="6541508"/>
            <a:ext cx="184666" cy="369332"/>
          </a:xfrm>
          <a:prstGeom prst="rect">
            <a:avLst/>
          </a:prstGeom>
          <a:noFill/>
        </p:spPr>
        <p:txBody>
          <a:bodyPr wrap="none" rtlCol="0">
            <a:spAutoFit/>
          </a:bodyPr>
          <a:lstStyle/>
          <a:p>
            <a:endParaRPr lang="de-DE" dirty="0"/>
          </a:p>
        </p:txBody>
      </p:sp>
      <p:pic>
        <p:nvPicPr>
          <p:cNvPr id="4098" name="Picture 2" descr="Figure 1">
            <a:extLst>
              <a:ext uri="{FF2B5EF4-FFF2-40B4-BE49-F238E27FC236}">
                <a16:creationId xmlns:a16="http://schemas.microsoft.com/office/drawing/2014/main" id="{ACE09438-1D89-0844-BF30-B4FA8CE11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 y="1180130"/>
            <a:ext cx="7277140" cy="44281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D7885F-E7FA-1E4A-BA6E-746008B848A4}"/>
              </a:ext>
            </a:extLst>
          </p:cNvPr>
          <p:cNvSpPr txBox="1"/>
          <p:nvPr/>
        </p:nvSpPr>
        <p:spPr>
          <a:xfrm>
            <a:off x="3911600" y="5677870"/>
            <a:ext cx="5113900" cy="276999"/>
          </a:xfrm>
          <a:prstGeom prst="rect">
            <a:avLst/>
          </a:prstGeom>
          <a:noFill/>
        </p:spPr>
        <p:txBody>
          <a:bodyPr wrap="none" rtlCol="0">
            <a:spAutoFit/>
          </a:bodyPr>
          <a:lstStyle/>
          <a:p>
            <a:r>
              <a:rPr lang="en-DE" sz="1200" dirty="0"/>
              <a:t>Brauer et al., 2015 (</a:t>
            </a:r>
            <a:r>
              <a:rPr lang="en-GB" sz="1200" dirty="0"/>
              <a:t>The quiet revolution of numerical weather prediction</a:t>
            </a:r>
            <a:r>
              <a:rPr lang="en-DE" sz="1200" dirty="0"/>
              <a:t>)</a:t>
            </a:r>
          </a:p>
        </p:txBody>
      </p:sp>
    </p:spTree>
    <p:extLst>
      <p:ext uri="{BB962C8B-B14F-4D97-AF65-F5344CB8AC3E}">
        <p14:creationId xmlns:p14="http://schemas.microsoft.com/office/powerpoint/2010/main" val="4275736719"/>
      </p:ext>
    </p:extLst>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z">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6999</TotalTime>
  <Words>1266</Words>
  <Application>Microsoft Macintosh PowerPoint</Application>
  <PresentationFormat>On-screen Show (4:3)</PresentationFormat>
  <Paragraphs>124</Paragraphs>
  <Slides>25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Helvetica Neue</vt:lpstr>
      <vt:lpstr>Lato</vt:lpstr>
      <vt:lpstr>Monaco</vt:lpstr>
      <vt:lpstr>SharpSansWeb-Bold</vt:lpstr>
      <vt:lpstr>Office-Design</vt:lpstr>
      <vt:lpstr>PowerPoint Presentation</vt:lpstr>
      <vt:lpstr>Housekeeping</vt:lpstr>
      <vt:lpstr>About me</vt:lpstr>
      <vt:lpstr>What this course is about</vt:lpstr>
      <vt:lpstr>Introduction of students  </vt:lpstr>
      <vt:lpstr>Types of model data we could be interested in </vt:lpstr>
      <vt:lpstr>Numerical weather prediction models</vt:lpstr>
      <vt:lpstr>Data assimilation</vt:lpstr>
      <vt:lpstr>Improvements in NWP</vt:lpstr>
      <vt:lpstr>Demo</vt:lpstr>
      <vt:lpstr>Reanalysis</vt:lpstr>
      <vt:lpstr>Reanalysis</vt:lpstr>
      <vt:lpstr>Demo</vt:lpstr>
      <vt:lpstr>Climate simulations</vt:lpstr>
      <vt:lpstr>CMIP for IPCC</vt:lpstr>
      <vt:lpstr>DEMO</vt:lpstr>
      <vt:lpstr>Practice</vt:lpstr>
      <vt:lpstr>NetCDF files</vt:lpstr>
      <vt:lpstr>NetCDF files</vt:lpstr>
      <vt:lpstr>NetCDF files</vt:lpstr>
      <vt:lpstr>NetCDF conventions</vt:lpstr>
      <vt:lpstr>Climate model data</vt:lpstr>
      <vt:lpstr>Demo</vt:lpstr>
      <vt:lpstr>PowerPoint Presentation</vt:lpstr>
      <vt:lpstr>PowerPoint Presentation</vt:lpstr>
    </vt:vector>
  </TitlesOfParts>
  <Company>AWI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Yves Nowak</dc:creator>
  <cp:lastModifiedBy>Nikolay Koldunov</cp:lastModifiedBy>
  <cp:revision>73</cp:revision>
  <dcterms:created xsi:type="dcterms:W3CDTF">2013-05-22T13:17:02Z</dcterms:created>
  <dcterms:modified xsi:type="dcterms:W3CDTF">2021-09-06T20:54:51Z</dcterms:modified>
</cp:coreProperties>
</file>